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</p:sldMasterIdLst>
  <p:notesMasterIdLst>
    <p:notesMasterId r:id="rId23"/>
  </p:notesMasterIdLst>
  <p:handoutMasterIdLst>
    <p:handoutMasterId r:id="rId24"/>
  </p:handoutMasterIdLst>
  <p:sldIdLst>
    <p:sldId id="280" r:id="rId4"/>
    <p:sldId id="282" r:id="rId5"/>
    <p:sldId id="311" r:id="rId6"/>
    <p:sldId id="295" r:id="rId7"/>
    <p:sldId id="310" r:id="rId8"/>
    <p:sldId id="277" r:id="rId9"/>
    <p:sldId id="258" r:id="rId10"/>
    <p:sldId id="306" r:id="rId11"/>
    <p:sldId id="261" r:id="rId12"/>
    <p:sldId id="307" r:id="rId13"/>
    <p:sldId id="298" r:id="rId14"/>
    <p:sldId id="279" r:id="rId15"/>
    <p:sldId id="301" r:id="rId16"/>
    <p:sldId id="304" r:id="rId17"/>
    <p:sldId id="302" r:id="rId18"/>
    <p:sldId id="291" r:id="rId19"/>
    <p:sldId id="292" r:id="rId20"/>
    <p:sldId id="293" r:id="rId21"/>
    <p:sldId id="294" r:id="rId2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ngasniemi Anu" initials="K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49" autoAdjust="0"/>
    <p:restoredTop sz="94660"/>
  </p:normalViewPr>
  <p:slideViewPr>
    <p:cSldViewPr>
      <p:cViewPr>
        <p:scale>
          <a:sx n="120" d="100"/>
          <a:sy n="120" d="100"/>
        </p:scale>
        <p:origin x="-792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364377022081724E-2"/>
          <c:y val="0.17156824469981155"/>
          <c:w val="0.90599695199390395"/>
          <c:h val="0.75500015197764847"/>
        </c:manualLayout>
      </c:layout>
      <c:lineChart>
        <c:grouping val="standard"/>
        <c:varyColors val="0"/>
        <c:ser>
          <c:idx val="0"/>
          <c:order val="0"/>
          <c:tx>
            <c:strRef>
              <c:f>Sheet1!$C$9</c:f>
              <c:strCache>
                <c:ptCount val="1"/>
                <c:pt idx="0">
                  <c:v>FB group n=60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Sheet1!$D$8:$F$8</c:f>
              <c:strCache>
                <c:ptCount val="3"/>
                <c:pt idx="0">
                  <c:v> Baseline (T1)</c:v>
                </c:pt>
                <c:pt idx="1">
                  <c:v>3 month (T2)</c:v>
                </c:pt>
                <c:pt idx="2">
                  <c:v>6 month follow-up (T3)</c:v>
                </c:pt>
              </c:strCache>
            </c:strRef>
          </c:cat>
          <c:val>
            <c:numRef>
              <c:f>Sheet1!$D$9:$F$9</c:f>
              <c:numCache>
                <c:formatCode>General</c:formatCode>
                <c:ptCount val="3"/>
                <c:pt idx="0">
                  <c:v>5.8</c:v>
                </c:pt>
                <c:pt idx="1">
                  <c:v>9</c:v>
                </c:pt>
                <c:pt idx="2">
                  <c:v>10.3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Sheet1!$C$10</c:f>
              <c:strCache>
                <c:ptCount val="1"/>
                <c:pt idx="0">
                  <c:v>ACT+FB group n=64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strRef>
              <c:f>Sheet1!$D$8:$F$8</c:f>
              <c:strCache>
                <c:ptCount val="3"/>
                <c:pt idx="0">
                  <c:v> Baseline (T1)</c:v>
                </c:pt>
                <c:pt idx="1">
                  <c:v>3 month (T2)</c:v>
                </c:pt>
                <c:pt idx="2">
                  <c:v>6 month follow-up (T3)</c:v>
                </c:pt>
              </c:strCache>
            </c:strRef>
          </c:cat>
          <c:val>
            <c:numRef>
              <c:f>Sheet1!$D$10:$F$10</c:f>
              <c:numCache>
                <c:formatCode>General</c:formatCode>
                <c:ptCount val="3"/>
                <c:pt idx="0">
                  <c:v>6.4</c:v>
                </c:pt>
                <c:pt idx="1">
                  <c:v>10.1</c:v>
                </c:pt>
                <c:pt idx="2">
                  <c:v>11.9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226112"/>
        <c:axId val="49228032"/>
      </c:lineChart>
      <c:catAx>
        <c:axId val="49226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228032"/>
        <c:crosses val="autoZero"/>
        <c:auto val="1"/>
        <c:lblAlgn val="ctr"/>
        <c:lblOffset val="100"/>
        <c:noMultiLvlLbl val="0"/>
      </c:catAx>
      <c:valAx>
        <c:axId val="492280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22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1644316152729881"/>
          <c:y val="1.5902893011722017E-2"/>
          <c:w val="0.54529479542364712"/>
          <c:h val="9.67519906268933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0.07284</cdr:y>
    </cdr:from>
    <cdr:to>
      <cdr:x>0.2</cdr:x>
      <cdr:y>0.17006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971600" y="364738"/>
          <a:ext cx="1425759" cy="4868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400" b="1" dirty="0" smtClean="0"/>
            <a:t>MIN/DAY</a:t>
          </a:r>
          <a:endParaRPr lang="en-GB" sz="1400" b="1" dirty="0"/>
        </a:p>
      </cdr:txBody>
    </cdr:sp>
  </cdr:relSizeAnchor>
  <cdr:relSizeAnchor xmlns:cdr="http://schemas.openxmlformats.org/drawingml/2006/chartDrawing">
    <cdr:from>
      <cdr:x>0.16495</cdr:x>
      <cdr:y>0.48905</cdr:y>
    </cdr:from>
    <cdr:to>
      <cdr:x>0.23552</cdr:x>
      <cdr:y>0.5789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52128" y="2343309"/>
          <a:ext cx="492916" cy="4305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100" dirty="0"/>
            <a:t> </a:t>
          </a:r>
          <a:r>
            <a:rPr lang="en-GB" sz="1400" b="1" dirty="0"/>
            <a:t>6.4</a:t>
          </a:r>
          <a:r>
            <a:rPr lang="en-GB" sz="1400" b="1" baseline="0" dirty="0"/>
            <a:t> </a:t>
          </a:r>
          <a:r>
            <a:rPr lang="en-GB" sz="1400" b="1" dirty="0"/>
            <a:t>(7.4)</a:t>
          </a:r>
        </a:p>
      </cdr:txBody>
    </cdr:sp>
  </cdr:relSizeAnchor>
  <cdr:relSizeAnchor xmlns:cdr="http://schemas.openxmlformats.org/drawingml/2006/chartDrawing">
    <cdr:from>
      <cdr:x>0.42742</cdr:x>
      <cdr:y>0.27787</cdr:y>
    </cdr:from>
    <cdr:to>
      <cdr:x>0.62097</cdr:x>
      <cdr:y>0.38436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19300" y="795339"/>
          <a:ext cx="914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400" b="1" dirty="0"/>
            <a:t>10.1 (9.9)</a:t>
          </a:r>
        </a:p>
      </cdr:txBody>
    </cdr:sp>
  </cdr:relSizeAnchor>
  <cdr:relSizeAnchor xmlns:cdr="http://schemas.openxmlformats.org/drawingml/2006/chartDrawing">
    <cdr:from>
      <cdr:x>0.75605</cdr:x>
      <cdr:y>0.17138</cdr:y>
    </cdr:from>
    <cdr:to>
      <cdr:x>0.90726</cdr:x>
      <cdr:y>0.30449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571875" y="490539"/>
          <a:ext cx="714375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400" b="1" dirty="0"/>
            <a:t>11.9 (14.0)</a:t>
          </a:r>
        </a:p>
      </cdr:txBody>
    </cdr:sp>
  </cdr:relSizeAnchor>
  <cdr:relSizeAnchor xmlns:cdr="http://schemas.openxmlformats.org/drawingml/2006/chartDrawing">
    <cdr:from>
      <cdr:x>0.17526</cdr:x>
      <cdr:y>0.63933</cdr:y>
    </cdr:from>
    <cdr:to>
      <cdr:x>0.34274</cdr:x>
      <cdr:y>0.75042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24137" y="3063389"/>
          <a:ext cx="1169826" cy="5323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400" b="1" dirty="0"/>
            <a:t>5.8 (6.1)</a:t>
          </a:r>
        </a:p>
      </cdr:txBody>
    </cdr:sp>
  </cdr:relSizeAnchor>
  <cdr:relSizeAnchor xmlns:cdr="http://schemas.openxmlformats.org/drawingml/2006/chartDrawing">
    <cdr:from>
      <cdr:x>0.48387</cdr:x>
      <cdr:y>0.46755</cdr:y>
    </cdr:from>
    <cdr:to>
      <cdr:x>0.67742</cdr:x>
      <cdr:y>0.56406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286000" y="1338264"/>
          <a:ext cx="914400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400" b="1" dirty="0"/>
            <a:t>9.0 (11.8)</a:t>
          </a:r>
        </a:p>
      </cdr:txBody>
    </cdr:sp>
  </cdr:relSizeAnchor>
  <cdr:relSizeAnchor xmlns:cdr="http://schemas.openxmlformats.org/drawingml/2006/chartDrawing">
    <cdr:from>
      <cdr:x>0.77016</cdr:x>
      <cdr:y>0.39102</cdr:y>
    </cdr:from>
    <cdr:to>
      <cdr:x>0.96371</cdr:x>
      <cdr:y>0.52413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638550" y="1119189"/>
          <a:ext cx="9144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400" b="1" dirty="0" smtClean="0"/>
            <a:t>(</a:t>
          </a:r>
          <a:r>
            <a:rPr lang="en-GB" sz="1400" b="1" dirty="0"/>
            <a:t>10.3 13.4)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476E5-E2B4-49EC-B5BD-8AB3B2BAFC0F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5EB9B-3EED-4360-86D5-B870EFB31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38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BD8D7-FFA9-4AB3-9889-832D6CCDE5D5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30B3B-300C-42B8-821F-5EC7CB376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83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sz="1200" dirty="0" smtClean="0"/>
              <a:t>Kontrolliryhmä+ </a:t>
            </a:r>
            <a:r>
              <a:rPr lang="fi-FI" sz="1200" dirty="0" err="1" smtClean="0"/>
              <a:t>ACT-ryhmä</a:t>
            </a:r>
            <a:endParaRPr lang="fi-FI" sz="1200" dirty="0" smtClean="0"/>
          </a:p>
          <a:p>
            <a:pPr>
              <a:buNone/>
            </a:pPr>
            <a:r>
              <a:rPr lang="fi-FI" sz="1200" dirty="0" smtClean="0"/>
              <a:t>-&gt; kirjallinen palaute omasta fyysisestä aktiivisuustasostaan ja mahdollisuus osallistua kehonkoostumusanalyysiin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6345C-A043-441F-BC15-2EFECDBFCA57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3173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Every</a:t>
            </a:r>
            <a:r>
              <a:rPr lang="fi-FI" dirty="0" smtClean="0"/>
              <a:t> session </a:t>
            </a:r>
            <a:r>
              <a:rPr lang="fi-FI" dirty="0" err="1" smtClean="0"/>
              <a:t>included</a:t>
            </a:r>
            <a:r>
              <a:rPr lang="fi-FI" dirty="0" smtClean="0"/>
              <a:t>:</a:t>
            </a:r>
          </a:p>
          <a:p>
            <a:pPr>
              <a:buNone/>
            </a:pPr>
            <a:r>
              <a:rPr lang="fi-FI" dirty="0" smtClean="0"/>
              <a:t>	- </a:t>
            </a:r>
            <a:r>
              <a:rPr lang="fi-FI" dirty="0" err="1" smtClean="0"/>
              <a:t>mindfulness</a:t>
            </a:r>
            <a:r>
              <a:rPr lang="fi-FI" dirty="0" smtClean="0"/>
              <a:t> </a:t>
            </a:r>
            <a:r>
              <a:rPr lang="fi-FI" dirty="0" err="1" smtClean="0"/>
              <a:t>exercise</a:t>
            </a:r>
            <a:endParaRPr lang="fi-FI" dirty="0" smtClean="0"/>
          </a:p>
          <a:p>
            <a:pPr>
              <a:buNone/>
            </a:pPr>
            <a:r>
              <a:rPr lang="fi-FI" dirty="0" smtClean="0"/>
              <a:t>	- </a:t>
            </a:r>
            <a:r>
              <a:rPr lang="fi-FI" dirty="0" err="1" smtClean="0"/>
              <a:t>pair/group</a:t>
            </a:r>
            <a:r>
              <a:rPr lang="fi-FI" dirty="0" smtClean="0"/>
              <a:t> </a:t>
            </a:r>
            <a:r>
              <a:rPr lang="fi-FI" dirty="0" err="1" smtClean="0"/>
              <a:t>discussions</a:t>
            </a:r>
            <a:endParaRPr lang="fi-FI" dirty="0" smtClean="0"/>
          </a:p>
          <a:p>
            <a:pPr>
              <a:buNone/>
            </a:pPr>
            <a:r>
              <a:rPr lang="fi-FI" dirty="0" smtClean="0"/>
              <a:t>	- </a:t>
            </a:r>
            <a:r>
              <a:rPr lang="fi-FI" dirty="0" err="1" smtClean="0"/>
              <a:t>homework</a:t>
            </a:r>
            <a:r>
              <a:rPr lang="fi-FI" dirty="0" smtClean="0"/>
              <a:t> </a:t>
            </a:r>
            <a:r>
              <a:rPr lang="fi-FI" dirty="0" err="1" smtClean="0"/>
              <a:t>between</a:t>
            </a:r>
            <a:r>
              <a:rPr lang="fi-FI" dirty="0" smtClean="0"/>
              <a:t> the </a:t>
            </a:r>
            <a:r>
              <a:rPr lang="fi-FI" dirty="0" err="1" smtClean="0"/>
              <a:t>sessions</a:t>
            </a:r>
            <a:endParaRPr lang="fi-FI" dirty="0" smtClean="0"/>
          </a:p>
          <a:p>
            <a:r>
              <a:rPr lang="fi-FI" dirty="0" err="1" smtClean="0"/>
              <a:t>Varied</a:t>
            </a:r>
            <a:r>
              <a:rPr lang="fi-FI" dirty="0" smtClean="0"/>
              <a:t> </a:t>
            </a:r>
            <a:r>
              <a:rPr lang="fi-FI" dirty="0" err="1" smtClean="0"/>
              <a:t>number</a:t>
            </a:r>
            <a:r>
              <a:rPr lang="fi-FI" dirty="0" smtClean="0"/>
              <a:t> of </a:t>
            </a:r>
            <a:r>
              <a:rPr lang="fi-FI" dirty="0" err="1" smtClean="0"/>
              <a:t>defusion</a:t>
            </a:r>
            <a:r>
              <a:rPr lang="fi-FI" dirty="0" smtClean="0"/>
              <a:t> </a:t>
            </a:r>
            <a:r>
              <a:rPr lang="fi-FI" dirty="0" err="1" smtClean="0"/>
              <a:t>exercises</a:t>
            </a:r>
            <a:r>
              <a:rPr lang="fi-FI" dirty="0" smtClean="0"/>
              <a:t> and </a:t>
            </a:r>
            <a:r>
              <a:rPr lang="fi-FI" dirty="0" err="1" smtClean="0"/>
              <a:t>metaphors</a:t>
            </a:r>
            <a:r>
              <a:rPr lang="fi-FI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6345C-A043-441F-BC15-2EFECDBFCA57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4469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sz="1200" dirty="0" smtClean="0"/>
              <a:t>Kontrolliryhmä+ </a:t>
            </a:r>
            <a:r>
              <a:rPr lang="fi-FI" sz="1200" dirty="0" err="1" smtClean="0"/>
              <a:t>ACT-ryhmä</a:t>
            </a:r>
            <a:endParaRPr lang="fi-FI" sz="1200" dirty="0" smtClean="0"/>
          </a:p>
          <a:p>
            <a:pPr>
              <a:buNone/>
            </a:pPr>
            <a:r>
              <a:rPr lang="fi-FI" sz="1200" dirty="0" smtClean="0"/>
              <a:t>-&gt; kirjallinen palaute omasta fyysisestä aktiivisuustasostaan ja mahdollisuus osallistua kehonkoostumusanalyysiin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6345C-A043-441F-BC15-2EFECDBFCA57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3335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30B3B-300C-42B8-821F-5EC7CB376A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57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C18899-C154-47D1-8A71-1D6C040FFB62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FF013-D65F-4538-808A-F964AB5749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6372212" cy="1571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4113077" y="1007603"/>
            <a:ext cx="4188940" cy="55753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C18899-C154-47D1-8A71-1D6C040FFB62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FF013-D65F-4538-808A-F964AB5749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6200000">
            <a:off x="2677481" y="-2137929"/>
            <a:ext cx="1556793" cy="583264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390155" y="-3993"/>
            <a:ext cx="4365476" cy="806311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C18899-C154-47D1-8A71-1D6C040FFB62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FF013-D65F-4538-808A-F964AB5749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506C-78FE-45B0-919B-31D663FB1F24}" type="datetimeFigureOut">
              <a:rPr lang="fi-FI" smtClean="0"/>
              <a:pPr/>
              <a:t>25.6.2014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1008-3364-4DB5-8684-004F1DA41D2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506C-78FE-45B0-919B-31D663FB1F24}" type="datetimeFigureOut">
              <a:rPr lang="fi-FI" smtClean="0"/>
              <a:pPr/>
              <a:t>25.6.2014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1008-3364-4DB5-8684-004F1DA41D2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506C-78FE-45B0-919B-31D663FB1F24}" type="datetimeFigureOut">
              <a:rPr lang="fi-FI" smtClean="0"/>
              <a:pPr/>
              <a:t>25.6.2014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1008-3364-4DB5-8684-004F1DA41D2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506C-78FE-45B0-919B-31D663FB1F24}" type="datetimeFigureOut">
              <a:rPr lang="fi-FI" smtClean="0"/>
              <a:pPr/>
              <a:t>25.6.2014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1008-3364-4DB5-8684-004F1DA41D2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506C-78FE-45B0-919B-31D663FB1F24}" type="datetimeFigureOut">
              <a:rPr lang="fi-FI" smtClean="0"/>
              <a:pPr/>
              <a:t>25.6.2014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1008-3364-4DB5-8684-004F1DA41D2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506C-78FE-45B0-919B-31D663FB1F24}" type="datetimeFigureOut">
              <a:rPr lang="fi-FI" smtClean="0"/>
              <a:pPr/>
              <a:t>25.6.2014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1008-3364-4DB5-8684-004F1DA41D2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506C-78FE-45B0-919B-31D663FB1F24}" type="datetimeFigureOut">
              <a:rPr lang="fi-FI" smtClean="0"/>
              <a:pPr/>
              <a:t>25.6.2014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1008-3364-4DB5-8684-004F1DA41D2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506C-78FE-45B0-919B-31D663FB1F24}" type="datetimeFigureOut">
              <a:rPr lang="fi-FI" smtClean="0"/>
              <a:pPr/>
              <a:t>25.6.2014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1008-3364-4DB5-8684-004F1DA41D2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C18899-C154-47D1-8A71-1D6C040FFB62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FF013-D65F-4538-808A-F964AB5749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506C-78FE-45B0-919B-31D663FB1F24}" type="datetimeFigureOut">
              <a:rPr lang="fi-FI" smtClean="0"/>
              <a:pPr/>
              <a:t>25.6.2014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1008-3364-4DB5-8684-004F1DA41D2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62574" y="-238236"/>
            <a:ext cx="4618856" cy="8208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506C-78FE-45B0-919B-31D663FB1F24}" type="datetimeFigureOut">
              <a:rPr lang="fi-FI" smtClean="0"/>
              <a:pPr/>
              <a:t>25.6.2014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1008-3364-4DB5-8684-004F1DA41D2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6200000">
            <a:off x="4446525" y="-2601133"/>
            <a:ext cx="1979145" cy="72008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694622" y="-166229"/>
            <a:ext cx="4114799" cy="85689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506C-78FE-45B0-919B-31D663FB1F24}" type="datetimeFigureOut">
              <a:rPr lang="fi-FI" smtClean="0"/>
              <a:pPr/>
              <a:t>25.6.2014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1008-3364-4DB5-8684-004F1DA41D2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8899-C154-47D1-8A71-1D6C040FFB62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F013-D65F-4538-808A-F964AB5749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DDD96-F355-469B-99FB-E425933051B3}" type="datetimeFigureOut">
              <a:rPr lang="fi-FI" smtClean="0"/>
              <a:pPr/>
              <a:t>25.6.2014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FB567-B525-4748-A0DE-10F2899903F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8899-C154-47D1-8A71-1D6C040FFB62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F013-D65F-4538-808A-F964AB5749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8899-C154-47D1-8A71-1D6C040FFB62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F013-D65F-4538-808A-F964AB5749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8899-C154-47D1-8A71-1D6C040FFB62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F013-D65F-4538-808A-F964AB5749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8899-C154-47D1-8A71-1D6C040FFB62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F013-D65F-4538-808A-F964AB5749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8899-C154-47D1-8A71-1D6C040FFB62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F013-D65F-4538-808A-F964AB5749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C18899-C154-47D1-8A71-1D6C040FFB62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FF013-D65F-4538-808A-F964AB5749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8899-C154-47D1-8A71-1D6C040FFB62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F013-D65F-4538-808A-F964AB5749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8899-C154-47D1-8A71-1D6C040FFB62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F013-D65F-4538-808A-F964AB5749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8899-C154-47D1-8A71-1D6C040FFB62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F013-D65F-4538-808A-F964AB5749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8899-C154-47D1-8A71-1D6C040FFB62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F013-D65F-4538-808A-F964AB5749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6372212" cy="1571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C18899-C154-47D1-8A71-1D6C040FFB62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FF013-D65F-4538-808A-F964AB5749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6372212" cy="157163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C18899-C154-47D1-8A71-1D6C040FFB62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FF013-D65F-4538-808A-F964AB5749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C18899-C154-47D1-8A71-1D6C040FFB62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FF013-D65F-4538-808A-F964AB5749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C18899-C154-47D1-8A71-1D6C040FFB62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FF013-D65F-4538-808A-F964AB5749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C18899-C154-47D1-8A71-1D6C040FFB62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FF013-D65F-4538-808A-F964AB5749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C18899-C154-47D1-8A71-1D6C040FFB62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FF013-D65F-4538-808A-F964AB5749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usanne_jounikallio_likes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LIKES logo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6578" y="285728"/>
            <a:ext cx="2019300" cy="9006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85918" y="6581025"/>
            <a:ext cx="185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err="1" smtClean="0"/>
              <a:t>kuva/photo</a:t>
            </a:r>
            <a:r>
              <a:rPr lang="fi-FI" sz="1200" dirty="0" smtClean="0"/>
              <a:t> Jouni Kallio</a:t>
            </a:r>
            <a:endParaRPr lang="fi-FI" sz="12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28860" y="1857364"/>
            <a:ext cx="6372212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</a:t>
            </a:r>
            <a:endParaRPr lang="fi-FI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rot="10800000">
            <a:off x="0" y="5888038"/>
            <a:ext cx="9144000" cy="965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608"/>
              </a:cxn>
              <a:cxn ang="0">
                <a:pos x="5724" y="558"/>
              </a:cxn>
              <a:cxn ang="0">
                <a:pos x="5692" y="519"/>
              </a:cxn>
              <a:cxn ang="0">
                <a:pos x="5650" y="481"/>
              </a:cxn>
              <a:cxn ang="0">
                <a:pos x="5600" y="447"/>
              </a:cxn>
              <a:cxn ang="0">
                <a:pos x="5540" y="416"/>
              </a:cxn>
              <a:cxn ang="0">
                <a:pos x="5472" y="386"/>
              </a:cxn>
              <a:cxn ang="0">
                <a:pos x="5395" y="361"/>
              </a:cxn>
              <a:cxn ang="0">
                <a:pos x="5313" y="337"/>
              </a:cxn>
              <a:cxn ang="0">
                <a:pos x="5223" y="316"/>
              </a:cxn>
              <a:cxn ang="0">
                <a:pos x="5125" y="298"/>
              </a:cxn>
              <a:cxn ang="0">
                <a:pos x="5022" y="282"/>
              </a:cxn>
              <a:cxn ang="0">
                <a:pos x="4912" y="268"/>
              </a:cxn>
              <a:cxn ang="0">
                <a:pos x="4797" y="255"/>
              </a:cxn>
              <a:cxn ang="0">
                <a:pos x="4676" y="247"/>
              </a:cxn>
              <a:cxn ang="0">
                <a:pos x="4551" y="238"/>
              </a:cxn>
              <a:cxn ang="0">
                <a:pos x="4420" y="233"/>
              </a:cxn>
              <a:cxn ang="0">
                <a:pos x="4285" y="228"/>
              </a:cxn>
              <a:cxn ang="0">
                <a:pos x="4147" y="226"/>
              </a:cxn>
              <a:cxn ang="0">
                <a:pos x="3863" y="226"/>
              </a:cxn>
              <a:cxn ang="0">
                <a:pos x="3716" y="228"/>
              </a:cxn>
              <a:cxn ang="0">
                <a:pos x="3566" y="231"/>
              </a:cxn>
              <a:cxn ang="0">
                <a:pos x="3416" y="237"/>
              </a:cxn>
              <a:cxn ang="0">
                <a:pos x="3264" y="242"/>
              </a:cxn>
              <a:cxn ang="0">
                <a:pos x="3111" y="250"/>
              </a:cxn>
              <a:cxn ang="0">
                <a:pos x="2803" y="266"/>
              </a:cxn>
              <a:cxn ang="0">
                <a:pos x="2650" y="276"/>
              </a:cxn>
              <a:cxn ang="0">
                <a:pos x="2343" y="299"/>
              </a:cxn>
              <a:cxn ang="0">
                <a:pos x="2042" y="324"/>
              </a:cxn>
              <a:cxn ang="0">
                <a:pos x="1894" y="337"/>
              </a:cxn>
              <a:cxn ang="0">
                <a:pos x="1749" y="350"/>
              </a:cxn>
              <a:cxn ang="0">
                <a:pos x="1608" y="364"/>
              </a:cxn>
              <a:cxn ang="0">
                <a:pos x="1468" y="378"/>
              </a:cxn>
              <a:cxn ang="0">
                <a:pos x="1332" y="392"/>
              </a:cxn>
              <a:cxn ang="0">
                <a:pos x="1201" y="406"/>
              </a:cxn>
              <a:cxn ang="0">
                <a:pos x="1074" y="419"/>
              </a:cxn>
              <a:cxn ang="0">
                <a:pos x="951" y="433"/>
              </a:cxn>
              <a:cxn ang="0">
                <a:pos x="833" y="447"/>
              </a:cxn>
              <a:cxn ang="0">
                <a:pos x="721" y="460"/>
              </a:cxn>
              <a:cxn ang="0">
                <a:pos x="616" y="472"/>
              </a:cxn>
              <a:cxn ang="0">
                <a:pos x="515" y="484"/>
              </a:cxn>
              <a:cxn ang="0">
                <a:pos x="422" y="495"/>
              </a:cxn>
              <a:cxn ang="0">
                <a:pos x="337" y="506"/>
              </a:cxn>
              <a:cxn ang="0">
                <a:pos x="258" y="516"/>
              </a:cxn>
              <a:cxn ang="0">
                <a:pos x="187" y="526"/>
              </a:cxn>
              <a:cxn ang="0">
                <a:pos x="124" y="533"/>
              </a:cxn>
              <a:cxn ang="0">
                <a:pos x="70" y="542"/>
              </a:cxn>
              <a:cxn ang="0">
                <a:pos x="26" y="547"/>
              </a:cxn>
              <a:cxn ang="0">
                <a:pos x="0" y="550"/>
              </a:cxn>
              <a:cxn ang="0">
                <a:pos x="0" y="0"/>
              </a:cxn>
            </a:cxnLst>
            <a:rect l="0" t="0" r="r" b="b"/>
            <a:pathLst>
              <a:path w="5760" h="608">
                <a:moveTo>
                  <a:pt x="0" y="0"/>
                </a:moveTo>
                <a:lnTo>
                  <a:pt x="5760" y="0"/>
                </a:lnTo>
                <a:lnTo>
                  <a:pt x="5760" y="608"/>
                </a:lnTo>
                <a:lnTo>
                  <a:pt x="5724" y="558"/>
                </a:lnTo>
                <a:lnTo>
                  <a:pt x="5692" y="519"/>
                </a:lnTo>
                <a:lnTo>
                  <a:pt x="5650" y="481"/>
                </a:lnTo>
                <a:lnTo>
                  <a:pt x="5600" y="447"/>
                </a:lnTo>
                <a:lnTo>
                  <a:pt x="5540" y="416"/>
                </a:lnTo>
                <a:lnTo>
                  <a:pt x="5472" y="386"/>
                </a:lnTo>
                <a:lnTo>
                  <a:pt x="5395" y="361"/>
                </a:lnTo>
                <a:lnTo>
                  <a:pt x="5313" y="337"/>
                </a:lnTo>
                <a:lnTo>
                  <a:pt x="5223" y="316"/>
                </a:lnTo>
                <a:lnTo>
                  <a:pt x="5125" y="298"/>
                </a:lnTo>
                <a:lnTo>
                  <a:pt x="5022" y="282"/>
                </a:lnTo>
                <a:lnTo>
                  <a:pt x="4912" y="268"/>
                </a:lnTo>
                <a:lnTo>
                  <a:pt x="4797" y="255"/>
                </a:lnTo>
                <a:lnTo>
                  <a:pt x="4676" y="247"/>
                </a:lnTo>
                <a:lnTo>
                  <a:pt x="4551" y="238"/>
                </a:lnTo>
                <a:lnTo>
                  <a:pt x="4420" y="233"/>
                </a:lnTo>
                <a:lnTo>
                  <a:pt x="4285" y="228"/>
                </a:lnTo>
                <a:lnTo>
                  <a:pt x="4147" y="226"/>
                </a:lnTo>
                <a:lnTo>
                  <a:pt x="3863" y="226"/>
                </a:lnTo>
                <a:lnTo>
                  <a:pt x="3716" y="228"/>
                </a:lnTo>
                <a:lnTo>
                  <a:pt x="3566" y="231"/>
                </a:lnTo>
                <a:lnTo>
                  <a:pt x="3416" y="237"/>
                </a:lnTo>
                <a:lnTo>
                  <a:pt x="3264" y="242"/>
                </a:lnTo>
                <a:lnTo>
                  <a:pt x="3111" y="250"/>
                </a:lnTo>
                <a:lnTo>
                  <a:pt x="2803" y="266"/>
                </a:lnTo>
                <a:lnTo>
                  <a:pt x="2650" y="276"/>
                </a:lnTo>
                <a:lnTo>
                  <a:pt x="2343" y="299"/>
                </a:lnTo>
                <a:lnTo>
                  <a:pt x="2042" y="324"/>
                </a:lnTo>
                <a:lnTo>
                  <a:pt x="1894" y="337"/>
                </a:lnTo>
                <a:lnTo>
                  <a:pt x="1749" y="350"/>
                </a:lnTo>
                <a:lnTo>
                  <a:pt x="1608" y="364"/>
                </a:lnTo>
                <a:lnTo>
                  <a:pt x="1468" y="378"/>
                </a:lnTo>
                <a:lnTo>
                  <a:pt x="1332" y="392"/>
                </a:lnTo>
                <a:lnTo>
                  <a:pt x="1201" y="406"/>
                </a:lnTo>
                <a:lnTo>
                  <a:pt x="1074" y="419"/>
                </a:lnTo>
                <a:lnTo>
                  <a:pt x="951" y="433"/>
                </a:lnTo>
                <a:lnTo>
                  <a:pt x="833" y="447"/>
                </a:lnTo>
                <a:lnTo>
                  <a:pt x="721" y="460"/>
                </a:lnTo>
                <a:lnTo>
                  <a:pt x="616" y="472"/>
                </a:lnTo>
                <a:lnTo>
                  <a:pt x="515" y="484"/>
                </a:lnTo>
                <a:lnTo>
                  <a:pt x="422" y="495"/>
                </a:lnTo>
                <a:lnTo>
                  <a:pt x="337" y="506"/>
                </a:lnTo>
                <a:lnTo>
                  <a:pt x="258" y="516"/>
                </a:lnTo>
                <a:lnTo>
                  <a:pt x="187" y="526"/>
                </a:lnTo>
                <a:lnTo>
                  <a:pt x="124" y="533"/>
                </a:lnTo>
                <a:lnTo>
                  <a:pt x="70" y="542"/>
                </a:lnTo>
                <a:lnTo>
                  <a:pt x="26" y="547"/>
                </a:lnTo>
                <a:lnTo>
                  <a:pt x="0" y="550"/>
                </a:lnTo>
                <a:lnTo>
                  <a:pt x="0" y="0"/>
                </a:lnTo>
                <a:close/>
              </a:path>
            </a:pathLst>
          </a:custGeom>
          <a:solidFill>
            <a:srgbClr val="3A3D8C"/>
          </a:solidFill>
          <a:ln w="0">
            <a:solidFill>
              <a:srgbClr val="3A3D8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7956376" y="6453336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err="1" smtClean="0">
                <a:solidFill>
                  <a:schemeClr val="bg1"/>
                </a:solidFill>
                <a:latin typeface="Verdana" pitchFamily="34" charset="0"/>
              </a:rPr>
              <a:t>www.likes.fi</a:t>
            </a:r>
            <a:endParaRPr lang="fi-FI" sz="12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3506C-78FE-45B0-919B-31D663FB1F24}" type="datetimeFigureOut">
              <a:rPr lang="fi-FI" smtClean="0"/>
              <a:pPr/>
              <a:t>25.6.2014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71008-3364-4DB5-8684-004F1DA41D2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30" name="Freeform 6"/>
          <p:cNvSpPr>
            <a:spLocks/>
          </p:cNvSpPr>
          <p:nvPr/>
        </p:nvSpPr>
        <p:spPr bwMode="auto">
          <a:xfrm rot="10800000">
            <a:off x="0" y="5888038"/>
            <a:ext cx="9144000" cy="965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608"/>
              </a:cxn>
              <a:cxn ang="0">
                <a:pos x="5724" y="558"/>
              </a:cxn>
              <a:cxn ang="0">
                <a:pos x="5692" y="519"/>
              </a:cxn>
              <a:cxn ang="0">
                <a:pos x="5650" y="481"/>
              </a:cxn>
              <a:cxn ang="0">
                <a:pos x="5600" y="447"/>
              </a:cxn>
              <a:cxn ang="0">
                <a:pos x="5540" y="416"/>
              </a:cxn>
              <a:cxn ang="0">
                <a:pos x="5472" y="386"/>
              </a:cxn>
              <a:cxn ang="0">
                <a:pos x="5395" y="361"/>
              </a:cxn>
              <a:cxn ang="0">
                <a:pos x="5313" y="337"/>
              </a:cxn>
              <a:cxn ang="0">
                <a:pos x="5223" y="316"/>
              </a:cxn>
              <a:cxn ang="0">
                <a:pos x="5125" y="298"/>
              </a:cxn>
              <a:cxn ang="0">
                <a:pos x="5022" y="282"/>
              </a:cxn>
              <a:cxn ang="0">
                <a:pos x="4912" y="268"/>
              </a:cxn>
              <a:cxn ang="0">
                <a:pos x="4797" y="255"/>
              </a:cxn>
              <a:cxn ang="0">
                <a:pos x="4676" y="247"/>
              </a:cxn>
              <a:cxn ang="0">
                <a:pos x="4551" y="238"/>
              </a:cxn>
              <a:cxn ang="0">
                <a:pos x="4420" y="233"/>
              </a:cxn>
              <a:cxn ang="0">
                <a:pos x="4285" y="228"/>
              </a:cxn>
              <a:cxn ang="0">
                <a:pos x="4147" y="226"/>
              </a:cxn>
              <a:cxn ang="0">
                <a:pos x="3863" y="226"/>
              </a:cxn>
              <a:cxn ang="0">
                <a:pos x="3716" y="228"/>
              </a:cxn>
              <a:cxn ang="0">
                <a:pos x="3566" y="231"/>
              </a:cxn>
              <a:cxn ang="0">
                <a:pos x="3416" y="237"/>
              </a:cxn>
              <a:cxn ang="0">
                <a:pos x="3264" y="242"/>
              </a:cxn>
              <a:cxn ang="0">
                <a:pos x="3111" y="250"/>
              </a:cxn>
              <a:cxn ang="0">
                <a:pos x="2803" y="266"/>
              </a:cxn>
              <a:cxn ang="0">
                <a:pos x="2650" y="276"/>
              </a:cxn>
              <a:cxn ang="0">
                <a:pos x="2343" y="299"/>
              </a:cxn>
              <a:cxn ang="0">
                <a:pos x="2042" y="324"/>
              </a:cxn>
              <a:cxn ang="0">
                <a:pos x="1894" y="337"/>
              </a:cxn>
              <a:cxn ang="0">
                <a:pos x="1749" y="350"/>
              </a:cxn>
              <a:cxn ang="0">
                <a:pos x="1608" y="364"/>
              </a:cxn>
              <a:cxn ang="0">
                <a:pos x="1468" y="378"/>
              </a:cxn>
              <a:cxn ang="0">
                <a:pos x="1332" y="392"/>
              </a:cxn>
              <a:cxn ang="0">
                <a:pos x="1201" y="406"/>
              </a:cxn>
              <a:cxn ang="0">
                <a:pos x="1074" y="419"/>
              </a:cxn>
              <a:cxn ang="0">
                <a:pos x="951" y="433"/>
              </a:cxn>
              <a:cxn ang="0">
                <a:pos x="833" y="447"/>
              </a:cxn>
              <a:cxn ang="0">
                <a:pos x="721" y="460"/>
              </a:cxn>
              <a:cxn ang="0">
                <a:pos x="616" y="472"/>
              </a:cxn>
              <a:cxn ang="0">
                <a:pos x="515" y="484"/>
              </a:cxn>
              <a:cxn ang="0">
                <a:pos x="422" y="495"/>
              </a:cxn>
              <a:cxn ang="0">
                <a:pos x="337" y="506"/>
              </a:cxn>
              <a:cxn ang="0">
                <a:pos x="258" y="516"/>
              </a:cxn>
              <a:cxn ang="0">
                <a:pos x="187" y="526"/>
              </a:cxn>
              <a:cxn ang="0">
                <a:pos x="124" y="533"/>
              </a:cxn>
              <a:cxn ang="0">
                <a:pos x="70" y="542"/>
              </a:cxn>
              <a:cxn ang="0">
                <a:pos x="26" y="547"/>
              </a:cxn>
              <a:cxn ang="0">
                <a:pos x="0" y="550"/>
              </a:cxn>
              <a:cxn ang="0">
                <a:pos x="0" y="0"/>
              </a:cxn>
            </a:cxnLst>
            <a:rect l="0" t="0" r="r" b="b"/>
            <a:pathLst>
              <a:path w="5760" h="608">
                <a:moveTo>
                  <a:pt x="0" y="0"/>
                </a:moveTo>
                <a:lnTo>
                  <a:pt x="5760" y="0"/>
                </a:lnTo>
                <a:lnTo>
                  <a:pt x="5760" y="608"/>
                </a:lnTo>
                <a:lnTo>
                  <a:pt x="5724" y="558"/>
                </a:lnTo>
                <a:lnTo>
                  <a:pt x="5692" y="519"/>
                </a:lnTo>
                <a:lnTo>
                  <a:pt x="5650" y="481"/>
                </a:lnTo>
                <a:lnTo>
                  <a:pt x="5600" y="447"/>
                </a:lnTo>
                <a:lnTo>
                  <a:pt x="5540" y="416"/>
                </a:lnTo>
                <a:lnTo>
                  <a:pt x="5472" y="386"/>
                </a:lnTo>
                <a:lnTo>
                  <a:pt x="5395" y="361"/>
                </a:lnTo>
                <a:lnTo>
                  <a:pt x="5313" y="337"/>
                </a:lnTo>
                <a:lnTo>
                  <a:pt x="5223" y="316"/>
                </a:lnTo>
                <a:lnTo>
                  <a:pt x="5125" y="298"/>
                </a:lnTo>
                <a:lnTo>
                  <a:pt x="5022" y="282"/>
                </a:lnTo>
                <a:lnTo>
                  <a:pt x="4912" y="268"/>
                </a:lnTo>
                <a:lnTo>
                  <a:pt x="4797" y="255"/>
                </a:lnTo>
                <a:lnTo>
                  <a:pt x="4676" y="247"/>
                </a:lnTo>
                <a:lnTo>
                  <a:pt x="4551" y="238"/>
                </a:lnTo>
                <a:lnTo>
                  <a:pt x="4420" y="233"/>
                </a:lnTo>
                <a:lnTo>
                  <a:pt x="4285" y="228"/>
                </a:lnTo>
                <a:lnTo>
                  <a:pt x="4147" y="226"/>
                </a:lnTo>
                <a:lnTo>
                  <a:pt x="3863" y="226"/>
                </a:lnTo>
                <a:lnTo>
                  <a:pt x="3716" y="228"/>
                </a:lnTo>
                <a:lnTo>
                  <a:pt x="3566" y="231"/>
                </a:lnTo>
                <a:lnTo>
                  <a:pt x="3416" y="237"/>
                </a:lnTo>
                <a:lnTo>
                  <a:pt x="3264" y="242"/>
                </a:lnTo>
                <a:lnTo>
                  <a:pt x="3111" y="250"/>
                </a:lnTo>
                <a:lnTo>
                  <a:pt x="2803" y="266"/>
                </a:lnTo>
                <a:lnTo>
                  <a:pt x="2650" y="276"/>
                </a:lnTo>
                <a:lnTo>
                  <a:pt x="2343" y="299"/>
                </a:lnTo>
                <a:lnTo>
                  <a:pt x="2042" y="324"/>
                </a:lnTo>
                <a:lnTo>
                  <a:pt x="1894" y="337"/>
                </a:lnTo>
                <a:lnTo>
                  <a:pt x="1749" y="350"/>
                </a:lnTo>
                <a:lnTo>
                  <a:pt x="1608" y="364"/>
                </a:lnTo>
                <a:lnTo>
                  <a:pt x="1468" y="378"/>
                </a:lnTo>
                <a:lnTo>
                  <a:pt x="1332" y="392"/>
                </a:lnTo>
                <a:lnTo>
                  <a:pt x="1201" y="406"/>
                </a:lnTo>
                <a:lnTo>
                  <a:pt x="1074" y="419"/>
                </a:lnTo>
                <a:lnTo>
                  <a:pt x="951" y="433"/>
                </a:lnTo>
                <a:lnTo>
                  <a:pt x="833" y="447"/>
                </a:lnTo>
                <a:lnTo>
                  <a:pt x="721" y="460"/>
                </a:lnTo>
                <a:lnTo>
                  <a:pt x="616" y="472"/>
                </a:lnTo>
                <a:lnTo>
                  <a:pt x="515" y="484"/>
                </a:lnTo>
                <a:lnTo>
                  <a:pt x="422" y="495"/>
                </a:lnTo>
                <a:lnTo>
                  <a:pt x="337" y="506"/>
                </a:lnTo>
                <a:lnTo>
                  <a:pt x="258" y="516"/>
                </a:lnTo>
                <a:lnTo>
                  <a:pt x="187" y="526"/>
                </a:lnTo>
                <a:lnTo>
                  <a:pt x="124" y="533"/>
                </a:lnTo>
                <a:lnTo>
                  <a:pt x="70" y="542"/>
                </a:lnTo>
                <a:lnTo>
                  <a:pt x="26" y="547"/>
                </a:lnTo>
                <a:lnTo>
                  <a:pt x="0" y="550"/>
                </a:lnTo>
                <a:lnTo>
                  <a:pt x="0" y="0"/>
                </a:lnTo>
                <a:close/>
              </a:path>
            </a:pathLst>
          </a:custGeom>
          <a:solidFill>
            <a:srgbClr val="3A3D8C"/>
          </a:solidFill>
          <a:ln w="0">
            <a:solidFill>
              <a:srgbClr val="3A3D8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0" name="TextBox 29"/>
          <p:cNvSpPr txBox="1"/>
          <p:nvPr/>
        </p:nvSpPr>
        <p:spPr>
          <a:xfrm>
            <a:off x="7956376" y="6453336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err="1" smtClean="0">
                <a:solidFill>
                  <a:schemeClr val="bg1"/>
                </a:solidFill>
                <a:latin typeface="Verdana" pitchFamily="34" charset="0"/>
              </a:rPr>
              <a:t>www.likes.fi</a:t>
            </a:r>
            <a:endParaRPr lang="fi-FI" sz="12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0" name="Picture 9" descr="logo.jpe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8" y="114277"/>
            <a:ext cx="1619672" cy="72243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1" name="Freeform 10"/>
          <p:cNvSpPr>
            <a:spLocks/>
          </p:cNvSpPr>
          <p:nvPr/>
        </p:nvSpPr>
        <p:spPr bwMode="auto">
          <a:xfrm rot="10800000">
            <a:off x="0" y="5888038"/>
            <a:ext cx="9144000" cy="965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608"/>
              </a:cxn>
              <a:cxn ang="0">
                <a:pos x="5724" y="558"/>
              </a:cxn>
              <a:cxn ang="0">
                <a:pos x="5692" y="519"/>
              </a:cxn>
              <a:cxn ang="0">
                <a:pos x="5650" y="481"/>
              </a:cxn>
              <a:cxn ang="0">
                <a:pos x="5600" y="447"/>
              </a:cxn>
              <a:cxn ang="0">
                <a:pos x="5540" y="416"/>
              </a:cxn>
              <a:cxn ang="0">
                <a:pos x="5472" y="386"/>
              </a:cxn>
              <a:cxn ang="0">
                <a:pos x="5395" y="361"/>
              </a:cxn>
              <a:cxn ang="0">
                <a:pos x="5313" y="337"/>
              </a:cxn>
              <a:cxn ang="0">
                <a:pos x="5223" y="316"/>
              </a:cxn>
              <a:cxn ang="0">
                <a:pos x="5125" y="298"/>
              </a:cxn>
              <a:cxn ang="0">
                <a:pos x="5022" y="282"/>
              </a:cxn>
              <a:cxn ang="0">
                <a:pos x="4912" y="268"/>
              </a:cxn>
              <a:cxn ang="0">
                <a:pos x="4797" y="255"/>
              </a:cxn>
              <a:cxn ang="0">
                <a:pos x="4676" y="247"/>
              </a:cxn>
              <a:cxn ang="0">
                <a:pos x="4551" y="238"/>
              </a:cxn>
              <a:cxn ang="0">
                <a:pos x="4420" y="233"/>
              </a:cxn>
              <a:cxn ang="0">
                <a:pos x="4285" y="228"/>
              </a:cxn>
              <a:cxn ang="0">
                <a:pos x="4147" y="226"/>
              </a:cxn>
              <a:cxn ang="0">
                <a:pos x="3863" y="226"/>
              </a:cxn>
              <a:cxn ang="0">
                <a:pos x="3716" y="228"/>
              </a:cxn>
              <a:cxn ang="0">
                <a:pos x="3566" y="231"/>
              </a:cxn>
              <a:cxn ang="0">
                <a:pos x="3416" y="237"/>
              </a:cxn>
              <a:cxn ang="0">
                <a:pos x="3264" y="242"/>
              </a:cxn>
              <a:cxn ang="0">
                <a:pos x="3111" y="250"/>
              </a:cxn>
              <a:cxn ang="0">
                <a:pos x="2803" y="266"/>
              </a:cxn>
              <a:cxn ang="0">
                <a:pos x="2650" y="276"/>
              </a:cxn>
              <a:cxn ang="0">
                <a:pos x="2343" y="299"/>
              </a:cxn>
              <a:cxn ang="0">
                <a:pos x="2042" y="324"/>
              </a:cxn>
              <a:cxn ang="0">
                <a:pos x="1894" y="337"/>
              </a:cxn>
              <a:cxn ang="0">
                <a:pos x="1749" y="350"/>
              </a:cxn>
              <a:cxn ang="0">
                <a:pos x="1608" y="364"/>
              </a:cxn>
              <a:cxn ang="0">
                <a:pos x="1468" y="378"/>
              </a:cxn>
              <a:cxn ang="0">
                <a:pos x="1332" y="392"/>
              </a:cxn>
              <a:cxn ang="0">
                <a:pos x="1201" y="406"/>
              </a:cxn>
              <a:cxn ang="0">
                <a:pos x="1074" y="419"/>
              </a:cxn>
              <a:cxn ang="0">
                <a:pos x="951" y="433"/>
              </a:cxn>
              <a:cxn ang="0">
                <a:pos x="833" y="447"/>
              </a:cxn>
              <a:cxn ang="0">
                <a:pos x="721" y="460"/>
              </a:cxn>
              <a:cxn ang="0">
                <a:pos x="616" y="472"/>
              </a:cxn>
              <a:cxn ang="0">
                <a:pos x="515" y="484"/>
              </a:cxn>
              <a:cxn ang="0">
                <a:pos x="422" y="495"/>
              </a:cxn>
              <a:cxn ang="0">
                <a:pos x="337" y="506"/>
              </a:cxn>
              <a:cxn ang="0">
                <a:pos x="258" y="516"/>
              </a:cxn>
              <a:cxn ang="0">
                <a:pos x="187" y="526"/>
              </a:cxn>
              <a:cxn ang="0">
                <a:pos x="124" y="533"/>
              </a:cxn>
              <a:cxn ang="0">
                <a:pos x="70" y="542"/>
              </a:cxn>
              <a:cxn ang="0">
                <a:pos x="26" y="547"/>
              </a:cxn>
              <a:cxn ang="0">
                <a:pos x="0" y="550"/>
              </a:cxn>
              <a:cxn ang="0">
                <a:pos x="0" y="0"/>
              </a:cxn>
            </a:cxnLst>
            <a:rect l="0" t="0" r="r" b="b"/>
            <a:pathLst>
              <a:path w="5760" h="608">
                <a:moveTo>
                  <a:pt x="0" y="0"/>
                </a:moveTo>
                <a:lnTo>
                  <a:pt x="5760" y="0"/>
                </a:lnTo>
                <a:lnTo>
                  <a:pt x="5760" y="608"/>
                </a:lnTo>
                <a:lnTo>
                  <a:pt x="5724" y="558"/>
                </a:lnTo>
                <a:lnTo>
                  <a:pt x="5692" y="519"/>
                </a:lnTo>
                <a:lnTo>
                  <a:pt x="5650" y="481"/>
                </a:lnTo>
                <a:lnTo>
                  <a:pt x="5600" y="447"/>
                </a:lnTo>
                <a:lnTo>
                  <a:pt x="5540" y="416"/>
                </a:lnTo>
                <a:lnTo>
                  <a:pt x="5472" y="386"/>
                </a:lnTo>
                <a:lnTo>
                  <a:pt x="5395" y="361"/>
                </a:lnTo>
                <a:lnTo>
                  <a:pt x="5313" y="337"/>
                </a:lnTo>
                <a:lnTo>
                  <a:pt x="5223" y="316"/>
                </a:lnTo>
                <a:lnTo>
                  <a:pt x="5125" y="298"/>
                </a:lnTo>
                <a:lnTo>
                  <a:pt x="5022" y="282"/>
                </a:lnTo>
                <a:lnTo>
                  <a:pt x="4912" y="268"/>
                </a:lnTo>
                <a:lnTo>
                  <a:pt x="4797" y="255"/>
                </a:lnTo>
                <a:lnTo>
                  <a:pt x="4676" y="247"/>
                </a:lnTo>
                <a:lnTo>
                  <a:pt x="4551" y="238"/>
                </a:lnTo>
                <a:lnTo>
                  <a:pt x="4420" y="233"/>
                </a:lnTo>
                <a:lnTo>
                  <a:pt x="4285" y="228"/>
                </a:lnTo>
                <a:lnTo>
                  <a:pt x="4147" y="226"/>
                </a:lnTo>
                <a:lnTo>
                  <a:pt x="3863" y="226"/>
                </a:lnTo>
                <a:lnTo>
                  <a:pt x="3716" y="228"/>
                </a:lnTo>
                <a:lnTo>
                  <a:pt x="3566" y="231"/>
                </a:lnTo>
                <a:lnTo>
                  <a:pt x="3416" y="237"/>
                </a:lnTo>
                <a:lnTo>
                  <a:pt x="3264" y="242"/>
                </a:lnTo>
                <a:lnTo>
                  <a:pt x="3111" y="250"/>
                </a:lnTo>
                <a:lnTo>
                  <a:pt x="2803" y="266"/>
                </a:lnTo>
                <a:lnTo>
                  <a:pt x="2650" y="276"/>
                </a:lnTo>
                <a:lnTo>
                  <a:pt x="2343" y="299"/>
                </a:lnTo>
                <a:lnTo>
                  <a:pt x="2042" y="324"/>
                </a:lnTo>
                <a:lnTo>
                  <a:pt x="1894" y="337"/>
                </a:lnTo>
                <a:lnTo>
                  <a:pt x="1749" y="350"/>
                </a:lnTo>
                <a:lnTo>
                  <a:pt x="1608" y="364"/>
                </a:lnTo>
                <a:lnTo>
                  <a:pt x="1468" y="378"/>
                </a:lnTo>
                <a:lnTo>
                  <a:pt x="1332" y="392"/>
                </a:lnTo>
                <a:lnTo>
                  <a:pt x="1201" y="406"/>
                </a:lnTo>
                <a:lnTo>
                  <a:pt x="1074" y="419"/>
                </a:lnTo>
                <a:lnTo>
                  <a:pt x="951" y="433"/>
                </a:lnTo>
                <a:lnTo>
                  <a:pt x="833" y="447"/>
                </a:lnTo>
                <a:lnTo>
                  <a:pt x="721" y="460"/>
                </a:lnTo>
                <a:lnTo>
                  <a:pt x="616" y="472"/>
                </a:lnTo>
                <a:lnTo>
                  <a:pt x="515" y="484"/>
                </a:lnTo>
                <a:lnTo>
                  <a:pt x="422" y="495"/>
                </a:lnTo>
                <a:lnTo>
                  <a:pt x="337" y="506"/>
                </a:lnTo>
                <a:lnTo>
                  <a:pt x="258" y="516"/>
                </a:lnTo>
                <a:lnTo>
                  <a:pt x="187" y="526"/>
                </a:lnTo>
                <a:lnTo>
                  <a:pt x="124" y="533"/>
                </a:lnTo>
                <a:lnTo>
                  <a:pt x="70" y="542"/>
                </a:lnTo>
                <a:lnTo>
                  <a:pt x="26" y="547"/>
                </a:lnTo>
                <a:lnTo>
                  <a:pt x="0" y="550"/>
                </a:lnTo>
                <a:lnTo>
                  <a:pt x="0" y="0"/>
                </a:lnTo>
                <a:close/>
              </a:path>
            </a:pathLst>
          </a:custGeom>
          <a:solidFill>
            <a:srgbClr val="3A3D8C"/>
          </a:solidFill>
          <a:ln w="0">
            <a:solidFill>
              <a:srgbClr val="3A3D8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" name="TextBox 11"/>
          <p:cNvSpPr txBox="1"/>
          <p:nvPr/>
        </p:nvSpPr>
        <p:spPr>
          <a:xfrm>
            <a:off x="7956376" y="6453336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err="1" smtClean="0">
                <a:solidFill>
                  <a:schemeClr val="bg1"/>
                </a:solidFill>
                <a:latin typeface="Verdana" pitchFamily="34" charset="0"/>
              </a:rPr>
              <a:t>www.likes.fi</a:t>
            </a:r>
            <a:endParaRPr lang="fi-FI" sz="12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3" name="Picture 12" descr="logo.jpe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8" y="114277"/>
            <a:ext cx="1619672" cy="72243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3506C-78FE-45B0-919B-31D663FB1F24}" type="datetimeFigureOut">
              <a:rPr lang="fi-FI" smtClean="0"/>
              <a:pPr/>
              <a:t>25.6.2014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71008-3364-4DB5-8684-004F1DA41D2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30" name="Freeform 6"/>
          <p:cNvSpPr>
            <a:spLocks/>
          </p:cNvSpPr>
          <p:nvPr/>
        </p:nvSpPr>
        <p:spPr bwMode="auto">
          <a:xfrm rot="10800000">
            <a:off x="0" y="5888038"/>
            <a:ext cx="9144000" cy="965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608"/>
              </a:cxn>
              <a:cxn ang="0">
                <a:pos x="5724" y="558"/>
              </a:cxn>
              <a:cxn ang="0">
                <a:pos x="5692" y="519"/>
              </a:cxn>
              <a:cxn ang="0">
                <a:pos x="5650" y="481"/>
              </a:cxn>
              <a:cxn ang="0">
                <a:pos x="5600" y="447"/>
              </a:cxn>
              <a:cxn ang="0">
                <a:pos x="5540" y="416"/>
              </a:cxn>
              <a:cxn ang="0">
                <a:pos x="5472" y="386"/>
              </a:cxn>
              <a:cxn ang="0">
                <a:pos x="5395" y="361"/>
              </a:cxn>
              <a:cxn ang="0">
                <a:pos x="5313" y="337"/>
              </a:cxn>
              <a:cxn ang="0">
                <a:pos x="5223" y="316"/>
              </a:cxn>
              <a:cxn ang="0">
                <a:pos x="5125" y="298"/>
              </a:cxn>
              <a:cxn ang="0">
                <a:pos x="5022" y="282"/>
              </a:cxn>
              <a:cxn ang="0">
                <a:pos x="4912" y="268"/>
              </a:cxn>
              <a:cxn ang="0">
                <a:pos x="4797" y="255"/>
              </a:cxn>
              <a:cxn ang="0">
                <a:pos x="4676" y="247"/>
              </a:cxn>
              <a:cxn ang="0">
                <a:pos x="4551" y="238"/>
              </a:cxn>
              <a:cxn ang="0">
                <a:pos x="4420" y="233"/>
              </a:cxn>
              <a:cxn ang="0">
                <a:pos x="4285" y="228"/>
              </a:cxn>
              <a:cxn ang="0">
                <a:pos x="4147" y="226"/>
              </a:cxn>
              <a:cxn ang="0">
                <a:pos x="3863" y="226"/>
              </a:cxn>
              <a:cxn ang="0">
                <a:pos x="3716" y="228"/>
              </a:cxn>
              <a:cxn ang="0">
                <a:pos x="3566" y="231"/>
              </a:cxn>
              <a:cxn ang="0">
                <a:pos x="3416" y="237"/>
              </a:cxn>
              <a:cxn ang="0">
                <a:pos x="3264" y="242"/>
              </a:cxn>
              <a:cxn ang="0">
                <a:pos x="3111" y="250"/>
              </a:cxn>
              <a:cxn ang="0">
                <a:pos x="2803" y="266"/>
              </a:cxn>
              <a:cxn ang="0">
                <a:pos x="2650" y="276"/>
              </a:cxn>
              <a:cxn ang="0">
                <a:pos x="2343" y="299"/>
              </a:cxn>
              <a:cxn ang="0">
                <a:pos x="2042" y="324"/>
              </a:cxn>
              <a:cxn ang="0">
                <a:pos x="1894" y="337"/>
              </a:cxn>
              <a:cxn ang="0">
                <a:pos x="1749" y="350"/>
              </a:cxn>
              <a:cxn ang="0">
                <a:pos x="1608" y="364"/>
              </a:cxn>
              <a:cxn ang="0">
                <a:pos x="1468" y="378"/>
              </a:cxn>
              <a:cxn ang="0">
                <a:pos x="1332" y="392"/>
              </a:cxn>
              <a:cxn ang="0">
                <a:pos x="1201" y="406"/>
              </a:cxn>
              <a:cxn ang="0">
                <a:pos x="1074" y="419"/>
              </a:cxn>
              <a:cxn ang="0">
                <a:pos x="951" y="433"/>
              </a:cxn>
              <a:cxn ang="0">
                <a:pos x="833" y="447"/>
              </a:cxn>
              <a:cxn ang="0">
                <a:pos x="721" y="460"/>
              </a:cxn>
              <a:cxn ang="0">
                <a:pos x="616" y="472"/>
              </a:cxn>
              <a:cxn ang="0">
                <a:pos x="515" y="484"/>
              </a:cxn>
              <a:cxn ang="0">
                <a:pos x="422" y="495"/>
              </a:cxn>
              <a:cxn ang="0">
                <a:pos x="337" y="506"/>
              </a:cxn>
              <a:cxn ang="0">
                <a:pos x="258" y="516"/>
              </a:cxn>
              <a:cxn ang="0">
                <a:pos x="187" y="526"/>
              </a:cxn>
              <a:cxn ang="0">
                <a:pos x="124" y="533"/>
              </a:cxn>
              <a:cxn ang="0">
                <a:pos x="70" y="542"/>
              </a:cxn>
              <a:cxn ang="0">
                <a:pos x="26" y="547"/>
              </a:cxn>
              <a:cxn ang="0">
                <a:pos x="0" y="550"/>
              </a:cxn>
              <a:cxn ang="0">
                <a:pos x="0" y="0"/>
              </a:cxn>
            </a:cxnLst>
            <a:rect l="0" t="0" r="r" b="b"/>
            <a:pathLst>
              <a:path w="5760" h="608">
                <a:moveTo>
                  <a:pt x="0" y="0"/>
                </a:moveTo>
                <a:lnTo>
                  <a:pt x="5760" y="0"/>
                </a:lnTo>
                <a:lnTo>
                  <a:pt x="5760" y="608"/>
                </a:lnTo>
                <a:lnTo>
                  <a:pt x="5724" y="558"/>
                </a:lnTo>
                <a:lnTo>
                  <a:pt x="5692" y="519"/>
                </a:lnTo>
                <a:lnTo>
                  <a:pt x="5650" y="481"/>
                </a:lnTo>
                <a:lnTo>
                  <a:pt x="5600" y="447"/>
                </a:lnTo>
                <a:lnTo>
                  <a:pt x="5540" y="416"/>
                </a:lnTo>
                <a:lnTo>
                  <a:pt x="5472" y="386"/>
                </a:lnTo>
                <a:lnTo>
                  <a:pt x="5395" y="361"/>
                </a:lnTo>
                <a:lnTo>
                  <a:pt x="5313" y="337"/>
                </a:lnTo>
                <a:lnTo>
                  <a:pt x="5223" y="316"/>
                </a:lnTo>
                <a:lnTo>
                  <a:pt x="5125" y="298"/>
                </a:lnTo>
                <a:lnTo>
                  <a:pt x="5022" y="282"/>
                </a:lnTo>
                <a:lnTo>
                  <a:pt x="4912" y="268"/>
                </a:lnTo>
                <a:lnTo>
                  <a:pt x="4797" y="255"/>
                </a:lnTo>
                <a:lnTo>
                  <a:pt x="4676" y="247"/>
                </a:lnTo>
                <a:lnTo>
                  <a:pt x="4551" y="238"/>
                </a:lnTo>
                <a:lnTo>
                  <a:pt x="4420" y="233"/>
                </a:lnTo>
                <a:lnTo>
                  <a:pt x="4285" y="228"/>
                </a:lnTo>
                <a:lnTo>
                  <a:pt x="4147" y="226"/>
                </a:lnTo>
                <a:lnTo>
                  <a:pt x="3863" y="226"/>
                </a:lnTo>
                <a:lnTo>
                  <a:pt x="3716" y="228"/>
                </a:lnTo>
                <a:lnTo>
                  <a:pt x="3566" y="231"/>
                </a:lnTo>
                <a:lnTo>
                  <a:pt x="3416" y="237"/>
                </a:lnTo>
                <a:lnTo>
                  <a:pt x="3264" y="242"/>
                </a:lnTo>
                <a:lnTo>
                  <a:pt x="3111" y="250"/>
                </a:lnTo>
                <a:lnTo>
                  <a:pt x="2803" y="266"/>
                </a:lnTo>
                <a:lnTo>
                  <a:pt x="2650" y="276"/>
                </a:lnTo>
                <a:lnTo>
                  <a:pt x="2343" y="299"/>
                </a:lnTo>
                <a:lnTo>
                  <a:pt x="2042" y="324"/>
                </a:lnTo>
                <a:lnTo>
                  <a:pt x="1894" y="337"/>
                </a:lnTo>
                <a:lnTo>
                  <a:pt x="1749" y="350"/>
                </a:lnTo>
                <a:lnTo>
                  <a:pt x="1608" y="364"/>
                </a:lnTo>
                <a:lnTo>
                  <a:pt x="1468" y="378"/>
                </a:lnTo>
                <a:lnTo>
                  <a:pt x="1332" y="392"/>
                </a:lnTo>
                <a:lnTo>
                  <a:pt x="1201" y="406"/>
                </a:lnTo>
                <a:lnTo>
                  <a:pt x="1074" y="419"/>
                </a:lnTo>
                <a:lnTo>
                  <a:pt x="951" y="433"/>
                </a:lnTo>
                <a:lnTo>
                  <a:pt x="833" y="447"/>
                </a:lnTo>
                <a:lnTo>
                  <a:pt x="721" y="460"/>
                </a:lnTo>
                <a:lnTo>
                  <a:pt x="616" y="472"/>
                </a:lnTo>
                <a:lnTo>
                  <a:pt x="515" y="484"/>
                </a:lnTo>
                <a:lnTo>
                  <a:pt x="422" y="495"/>
                </a:lnTo>
                <a:lnTo>
                  <a:pt x="337" y="506"/>
                </a:lnTo>
                <a:lnTo>
                  <a:pt x="258" y="516"/>
                </a:lnTo>
                <a:lnTo>
                  <a:pt x="187" y="526"/>
                </a:lnTo>
                <a:lnTo>
                  <a:pt x="124" y="533"/>
                </a:lnTo>
                <a:lnTo>
                  <a:pt x="70" y="542"/>
                </a:lnTo>
                <a:lnTo>
                  <a:pt x="26" y="547"/>
                </a:lnTo>
                <a:lnTo>
                  <a:pt x="0" y="550"/>
                </a:lnTo>
                <a:lnTo>
                  <a:pt x="0" y="0"/>
                </a:lnTo>
                <a:close/>
              </a:path>
            </a:pathLst>
          </a:custGeom>
          <a:solidFill>
            <a:srgbClr val="3A3D8C"/>
          </a:solidFill>
          <a:ln w="0">
            <a:solidFill>
              <a:srgbClr val="3A3D8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0" name="TextBox 29"/>
          <p:cNvSpPr txBox="1"/>
          <p:nvPr/>
        </p:nvSpPr>
        <p:spPr>
          <a:xfrm>
            <a:off x="7956376" y="6453336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err="1" smtClean="0">
                <a:solidFill>
                  <a:schemeClr val="bg1"/>
                </a:solidFill>
                <a:latin typeface="Verdana" pitchFamily="34" charset="0"/>
              </a:rPr>
              <a:t>www.likes.fi</a:t>
            </a:r>
            <a:endParaRPr lang="fi-FI" sz="12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0" name="Picture 9" descr="logo.jpe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8" y="114277"/>
            <a:ext cx="1619672" cy="72243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Roija ja lapset riippukeinus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620688"/>
            <a:ext cx="5544616" cy="3066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829815" y="390319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sz="2200" b="1" dirty="0">
                <a:ea typeface="Verdana" panose="020B0604030504040204" pitchFamily="34" charset="0"/>
                <a:cs typeface="Verdana" panose="020B0604030504040204" pitchFamily="34" charset="0"/>
              </a:rPr>
              <a:t>Towards a physically more active lifestyle </a:t>
            </a:r>
            <a:br>
              <a:rPr lang="en-GB" sz="2200" b="1" dirty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2200" b="1" dirty="0">
                <a:ea typeface="Verdana" panose="020B0604030504040204" pitchFamily="34" charset="0"/>
                <a:cs typeface="Verdana" panose="020B0604030504040204" pitchFamily="34" charset="0"/>
              </a:rPr>
              <a:t>based on one´s own values:</a:t>
            </a:r>
            <a:br>
              <a:rPr lang="en-GB" sz="2200" b="1" dirty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2200" b="1" dirty="0">
                <a:ea typeface="Verdana" panose="020B0604030504040204" pitchFamily="34" charset="0"/>
                <a:cs typeface="Verdana" panose="020B0604030504040204" pitchFamily="34" charset="0"/>
              </a:rPr>
              <a:t>the results of a randomized controlled trial </a:t>
            </a:r>
            <a:br>
              <a:rPr lang="en-GB" sz="2200" b="1" dirty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2200" b="1" dirty="0">
                <a:ea typeface="Verdana" panose="020B0604030504040204" pitchFamily="34" charset="0"/>
                <a:cs typeface="Verdana" panose="020B0604030504040204" pitchFamily="34" charset="0"/>
              </a:rPr>
              <a:t>among physically inactive adults</a:t>
            </a:r>
            <a:r>
              <a:rPr lang="en-GB" dirty="0"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dirty="0"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515616" y="5157192"/>
            <a:ext cx="6400800" cy="1415008"/>
          </a:xfrm>
        </p:spPr>
        <p:txBody>
          <a:bodyPr/>
          <a:lstStyle/>
          <a:p>
            <a:pPr marL="0" indent="0">
              <a:buNone/>
            </a:pPr>
            <a:r>
              <a:rPr lang="fi-FI" sz="1600" dirty="0"/>
              <a:t>Anu Kangasniemi</a:t>
            </a:r>
            <a:r>
              <a:rPr lang="fi-FI" sz="1600" dirty="0" smtClean="0"/>
              <a:t>, Raimo Lappalainen, Anna Kankaanpää, Asko Tolvanen ja Tuija Tammelin </a:t>
            </a:r>
          </a:p>
          <a:p>
            <a:pPr marL="0" indent="0">
              <a:buNone/>
            </a:pPr>
            <a:r>
              <a:rPr lang="fi-FI" sz="1600" dirty="0" smtClean="0"/>
              <a:t>LIKES </a:t>
            </a:r>
            <a:r>
              <a:rPr lang="fi-FI" sz="1600" dirty="0" err="1" smtClean="0"/>
              <a:t>Research</a:t>
            </a:r>
            <a:r>
              <a:rPr lang="fi-FI" sz="1600" dirty="0" smtClean="0"/>
              <a:t> center for sport and </a:t>
            </a:r>
            <a:r>
              <a:rPr lang="fi-FI" sz="1600" dirty="0" err="1" smtClean="0"/>
              <a:t>health</a:t>
            </a:r>
            <a:r>
              <a:rPr lang="fi-FI" sz="1600" dirty="0" smtClean="0"/>
              <a:t> </a:t>
            </a:r>
            <a:r>
              <a:rPr lang="fi-FI" sz="1600" dirty="0" err="1" smtClean="0"/>
              <a:t>sciences</a:t>
            </a:r>
            <a:r>
              <a:rPr lang="fi-FI" sz="1600" dirty="0" smtClean="0"/>
              <a:t>, </a:t>
            </a:r>
            <a:r>
              <a:rPr lang="fi-FI" sz="1600" dirty="0" err="1" smtClean="0"/>
              <a:t>University</a:t>
            </a:r>
            <a:r>
              <a:rPr lang="fi-FI" sz="1600" dirty="0" smtClean="0"/>
              <a:t> of Jyväskylä, Finland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439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400" b="1" dirty="0" smtClean="0"/>
              <a:t>Statistical </a:t>
            </a:r>
            <a:r>
              <a:rPr lang="fi-FI" sz="2400" b="1" dirty="0" err="1" smtClean="0"/>
              <a:t>analysis</a:t>
            </a:r>
            <a:endParaRPr lang="en-GB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600" dirty="0"/>
              <a:t>Data were </a:t>
            </a:r>
            <a:r>
              <a:rPr lang="en-GB" sz="1600" dirty="0" err="1"/>
              <a:t>analyzed</a:t>
            </a:r>
            <a:r>
              <a:rPr lang="en-GB" sz="1600" dirty="0"/>
              <a:t> using the </a:t>
            </a:r>
            <a:r>
              <a:rPr lang="en-GB" sz="1600" dirty="0" err="1"/>
              <a:t>Mplus</a:t>
            </a:r>
            <a:r>
              <a:rPr lang="en-GB" sz="1600" dirty="0"/>
              <a:t> statistical package </a:t>
            </a:r>
            <a:r>
              <a:rPr lang="en-GB" sz="1600" dirty="0" smtClean="0"/>
              <a:t>7.1</a:t>
            </a:r>
          </a:p>
          <a:p>
            <a:pPr marL="0" indent="0">
              <a:buNone/>
            </a:pPr>
            <a:endParaRPr lang="en-GB" sz="1600" dirty="0" smtClean="0"/>
          </a:p>
          <a:p>
            <a:r>
              <a:rPr lang="en-GB" sz="1600" dirty="0"/>
              <a:t>The intervention effect on objectively measured physical activity, as well as on secondary outcome variables, was examined between baseline (t1) and three-month follow-up (t2) and between baseline and six-month follow-up (t3). </a:t>
            </a:r>
            <a:endParaRPr lang="en-GB" sz="1600" dirty="0" smtClean="0"/>
          </a:p>
          <a:p>
            <a:pPr marL="0" indent="0">
              <a:buNone/>
            </a:pPr>
            <a:endParaRPr lang="en-GB" sz="1600" dirty="0" smtClean="0"/>
          </a:p>
          <a:p>
            <a:r>
              <a:rPr lang="en-GB" sz="1600" dirty="0"/>
              <a:t>Mean change in ACT+FB and FB groups and the difference in the mean change between the groups was estimated and tested for significance by using multiple-group analysis method and model constraint feature in </a:t>
            </a:r>
            <a:r>
              <a:rPr lang="en-GB" sz="1600" dirty="0" err="1"/>
              <a:t>Mplus</a:t>
            </a:r>
            <a:r>
              <a:rPr lang="en-GB" sz="1600" dirty="0"/>
              <a:t> (z-test for differences</a:t>
            </a:r>
            <a:r>
              <a:rPr lang="en-GB" sz="1600" dirty="0" smtClean="0"/>
              <a:t>).</a:t>
            </a:r>
          </a:p>
          <a:p>
            <a:endParaRPr lang="fi-FI" sz="1600" dirty="0"/>
          </a:p>
          <a:p>
            <a:r>
              <a:rPr lang="en-GB" sz="1600" dirty="0"/>
              <a:t>Furthermore, differences in the stability of physical activity (PA) between the ACT+FB and FB groups were examined in objectively measured and self-reported physical </a:t>
            </a:r>
            <a:r>
              <a:rPr lang="en-GB" sz="1600" dirty="0" smtClean="0"/>
              <a:t>activity by using path model and regression coefficients. </a:t>
            </a:r>
            <a:endParaRPr lang="en-GB" sz="1600" dirty="0"/>
          </a:p>
          <a:p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60547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0738462"/>
              </p:ext>
            </p:extLst>
          </p:nvPr>
        </p:nvGraphicFramePr>
        <p:xfrm>
          <a:off x="539552" y="764702"/>
          <a:ext cx="8424936" cy="4896546"/>
        </p:xfrm>
        <a:graphic>
          <a:graphicData uri="http://schemas.openxmlformats.org/drawingml/2006/table">
            <a:tbl>
              <a:tblPr firstRow="1" firstCol="1" bandRow="1"/>
              <a:tblGrid>
                <a:gridCol w="2574173"/>
                <a:gridCol w="851922"/>
                <a:gridCol w="1439791"/>
                <a:gridCol w="219163"/>
                <a:gridCol w="765602"/>
                <a:gridCol w="1560174"/>
                <a:gridCol w="312035"/>
                <a:gridCol w="702076"/>
              </a:tblGrid>
              <a:tr h="6359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FB 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group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(n=60)</a:t>
                      </a:r>
                      <a:endParaRPr lang="en-US" sz="16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ACT+FB 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group (n=64)</a:t>
                      </a:r>
                      <a:endParaRPr lang="en-US" sz="16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-value</a:t>
                      </a:r>
                      <a:endParaRPr lang="en-US" sz="16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Mean (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sd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Mean (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sd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9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Age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43.0 (5.3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43.9 (4.8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0.338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9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Women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85.0 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9893" marR="298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79.7 </a:t>
                      </a:r>
                      <a:endParaRPr lang="en-US" sz="16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9893" marR="298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0.439</a:t>
                      </a:r>
                      <a:endParaRPr lang="en-US" sz="16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8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Body</a:t>
                      </a:r>
                      <a:r>
                        <a:rPr lang="fi-FI" sz="1600" baseline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i-FI" sz="1600" baseline="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mass</a:t>
                      </a:r>
                      <a:r>
                        <a:rPr lang="fi-FI" sz="1600" baseline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i-FI" sz="1600" baseline="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index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27.9 (4.9)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9893" marR="298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29.4 (5.7)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9893" marR="298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0.116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8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&lt;25 (</a:t>
                      </a:r>
                      <a:r>
                        <a:rPr lang="en-US" sz="16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normal</a:t>
                      </a:r>
                      <a:r>
                        <a:rPr lang="en-US" sz="1600" baseline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weight</a:t>
                      </a:r>
                      <a:r>
                        <a:rPr lang="en-US" sz="16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33.3</a:t>
                      </a:r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24.2</a:t>
                      </a:r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8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25-30 </a:t>
                      </a:r>
                      <a:r>
                        <a:rPr lang="en-US" sz="16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(overweight)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38.3</a:t>
                      </a:r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29.0</a:t>
                      </a:r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8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&gt;30 </a:t>
                      </a:r>
                      <a:r>
                        <a:rPr lang="en-US" sz="16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(obese)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28.3</a:t>
                      </a:r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46.8</a:t>
                      </a:r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0.110</a:t>
                      </a:r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8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Depression (BDI≥14)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11.7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25.0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0.056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8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Diagnosed</a:t>
                      </a:r>
                      <a:r>
                        <a:rPr lang="fi-FI" sz="1600" baseline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8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 baseline="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mental</a:t>
                      </a:r>
                      <a:r>
                        <a:rPr lang="fi-FI" sz="1600" baseline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i-FI" sz="1600" baseline="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health</a:t>
                      </a:r>
                      <a:r>
                        <a:rPr lang="fi-FI" sz="1600" baseline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i-FI" sz="1600" baseline="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problems</a:t>
                      </a:r>
                      <a:endParaRPr lang="fi-FI" sz="1600" baseline="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18.3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24.1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0.440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59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Diagnosed</a:t>
                      </a:r>
                      <a:r>
                        <a:rPr lang="fi-FI" sz="16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i-FI" sz="16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other</a:t>
                      </a:r>
                      <a:r>
                        <a:rPr lang="fi-FI" sz="16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i-FI" sz="16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physical</a:t>
                      </a:r>
                      <a:r>
                        <a:rPr lang="fi-FI" sz="16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i-FI" sz="16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problems</a:t>
                      </a:r>
                      <a:r>
                        <a:rPr lang="fi-FI" sz="1600" baseline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36.7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41.4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0.600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9893" marR="298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839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576064"/>
          </a:xfrm>
        </p:spPr>
        <p:txBody>
          <a:bodyPr>
            <a:noAutofit/>
          </a:bodyPr>
          <a:lstStyle/>
          <a:p>
            <a:r>
              <a:rPr lang="fi-FI" sz="2000" b="1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Results</a:t>
            </a:r>
            <a:r>
              <a:rPr lang="fi-FI" sz="20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fi-FI" sz="2000" b="1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Physical</a:t>
            </a:r>
            <a:r>
              <a:rPr lang="fi-FI" sz="20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2000" b="1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activity</a:t>
            </a:r>
            <a:r>
              <a:rPr lang="fi-FI" sz="2000" dirty="0"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i-FI" sz="2000" dirty="0"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0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7300936"/>
              </p:ext>
            </p:extLst>
          </p:nvPr>
        </p:nvGraphicFramePr>
        <p:xfrm>
          <a:off x="971600" y="1408079"/>
          <a:ext cx="7056784" cy="4613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11760" y="103874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>
                <a:ea typeface="Verdana" panose="020B0604030504040204" pitchFamily="34" charset="0"/>
                <a:cs typeface="Verdana" panose="020B0604030504040204" pitchFamily="34" charset="0"/>
              </a:rPr>
              <a:t>Health </a:t>
            </a:r>
            <a:r>
              <a:rPr lang="fi-FI" b="1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enhancing</a:t>
            </a:r>
            <a:r>
              <a:rPr lang="fi-FI" b="1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b="1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time</a:t>
            </a:r>
            <a:r>
              <a:rPr lang="fi-FI" b="1" dirty="0" smtClean="0"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fi-FI" b="1" dirty="0"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fi-FI" b="1" dirty="0" smtClean="0">
                <a:ea typeface="Verdana" panose="020B0604030504040204" pitchFamily="34" charset="0"/>
                <a:cs typeface="Verdana" panose="020B0604030504040204" pitchFamily="34" charset="0"/>
              </a:rPr>
              <a:t>1 </a:t>
            </a:r>
            <a:r>
              <a:rPr lang="fi-FI" b="1" dirty="0" err="1">
                <a:ea typeface="Verdana" panose="020B0604030504040204" pitchFamily="34" charset="0"/>
                <a:cs typeface="Verdana" panose="020B0604030504040204" pitchFamily="34" charset="0"/>
              </a:rPr>
              <a:t>vs</a:t>
            </a:r>
            <a:r>
              <a:rPr lang="fi-FI" b="1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b="1" dirty="0" smtClean="0">
                <a:ea typeface="Verdana" panose="020B0604030504040204" pitchFamily="34" charset="0"/>
                <a:cs typeface="Verdana" panose="020B0604030504040204" pitchFamily="34" charset="0"/>
              </a:rPr>
              <a:t>T3, </a:t>
            </a:r>
            <a:r>
              <a:rPr lang="fi-FI" b="1" i="1" dirty="0"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fi-FI" b="1" dirty="0">
                <a:ea typeface="Verdana" panose="020B0604030504040204" pitchFamily="34" charset="0"/>
                <a:cs typeface="Verdana" panose="020B0604030504040204" pitchFamily="34" charset="0"/>
              </a:rPr>
              <a:t>=0.55</a:t>
            </a:r>
          </a:p>
        </p:txBody>
      </p:sp>
    </p:spTree>
    <p:extLst>
      <p:ext uri="{BB962C8B-B14F-4D97-AF65-F5344CB8AC3E}">
        <p14:creationId xmlns:p14="http://schemas.microsoft.com/office/powerpoint/2010/main" val="114851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38150" y="620688"/>
            <a:ext cx="8229600" cy="1143000"/>
          </a:xfrm>
        </p:spPr>
        <p:txBody>
          <a:bodyPr>
            <a:normAutofit/>
          </a:bodyPr>
          <a:lstStyle/>
          <a:p>
            <a:r>
              <a:rPr lang="fi-FI" sz="2000" b="1" dirty="0" err="1" smtClean="0"/>
              <a:t>Results</a:t>
            </a:r>
            <a:r>
              <a:rPr lang="fi-FI" sz="2000" b="1" dirty="0" smtClean="0"/>
              <a:t>: </a:t>
            </a:r>
            <a:r>
              <a:rPr lang="fi-FI" sz="2000" b="1" dirty="0" err="1" smtClean="0"/>
              <a:t>Cognitions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related</a:t>
            </a:r>
            <a:r>
              <a:rPr lang="fi-FI" sz="2000" b="1" dirty="0" smtClean="0"/>
              <a:t> to </a:t>
            </a:r>
            <a:r>
              <a:rPr lang="fi-FI" sz="2000" b="1" dirty="0" err="1" smtClean="0"/>
              <a:t>physical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activity</a:t>
            </a:r>
            <a:r>
              <a:rPr lang="fi-FI" sz="2000" b="1" dirty="0" smtClean="0"/>
              <a:t> and </a:t>
            </a:r>
            <a:r>
              <a:rPr lang="fi-FI" sz="2000" b="1" dirty="0" err="1" smtClean="0"/>
              <a:t>exercise</a:t>
            </a:r>
            <a:endParaRPr lang="en-GB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3340968"/>
          </a:xfrm>
        </p:spPr>
        <p:txBody>
          <a:bodyPr>
            <a:normAutofit/>
          </a:bodyPr>
          <a:lstStyle/>
          <a:p>
            <a:r>
              <a:rPr lang="fi-FI" sz="1800" dirty="0" smtClean="0"/>
              <a:t>In </a:t>
            </a:r>
            <a:r>
              <a:rPr lang="fi-FI" sz="1800" dirty="0" err="1" smtClean="0"/>
              <a:t>the</a:t>
            </a:r>
            <a:r>
              <a:rPr lang="fi-FI" sz="1800" dirty="0" smtClean="0"/>
              <a:t> ACT+FB </a:t>
            </a:r>
            <a:r>
              <a:rPr lang="fi-FI" sz="1800" dirty="0" err="1" smtClean="0"/>
              <a:t>group</a:t>
            </a:r>
            <a:r>
              <a:rPr lang="fi-FI" sz="1800" dirty="0" smtClean="0"/>
              <a:t> </a:t>
            </a:r>
            <a:r>
              <a:rPr lang="fi-FI" sz="1800" dirty="0" err="1" smtClean="0"/>
              <a:t>cognitions</a:t>
            </a:r>
            <a:r>
              <a:rPr lang="fi-FI" sz="1800" dirty="0" smtClean="0"/>
              <a:t> </a:t>
            </a:r>
            <a:r>
              <a:rPr lang="fi-FI" sz="1800" dirty="0" err="1" smtClean="0"/>
              <a:t>related</a:t>
            </a:r>
            <a:r>
              <a:rPr lang="fi-FI" sz="1800" dirty="0" smtClean="0"/>
              <a:t> to </a:t>
            </a:r>
            <a:r>
              <a:rPr lang="fi-FI" sz="1800" dirty="0" err="1" smtClean="0"/>
              <a:t>physical</a:t>
            </a:r>
            <a:r>
              <a:rPr lang="fi-FI" sz="1800" dirty="0" smtClean="0"/>
              <a:t> </a:t>
            </a:r>
            <a:r>
              <a:rPr lang="fi-FI" sz="1800" dirty="0" err="1" smtClean="0"/>
              <a:t>activity</a:t>
            </a:r>
            <a:r>
              <a:rPr lang="fi-FI" sz="1800" dirty="0" smtClean="0"/>
              <a:t> and </a:t>
            </a:r>
            <a:r>
              <a:rPr lang="fi-FI" sz="1800" dirty="0" err="1" smtClean="0"/>
              <a:t>exercise</a:t>
            </a:r>
            <a:r>
              <a:rPr lang="fi-FI" sz="1800" dirty="0" smtClean="0"/>
              <a:t> </a:t>
            </a:r>
            <a:r>
              <a:rPr lang="fi-FI" sz="1800" dirty="0" err="1" smtClean="0"/>
              <a:t>improved</a:t>
            </a:r>
            <a:r>
              <a:rPr lang="fi-FI" sz="1800" dirty="0" smtClean="0"/>
              <a:t> </a:t>
            </a:r>
            <a:r>
              <a:rPr lang="fi-FI" sz="1800" dirty="0" err="1" smtClean="0"/>
              <a:t>more</a:t>
            </a:r>
            <a:r>
              <a:rPr lang="fi-FI" sz="1800" dirty="0" smtClean="0"/>
              <a:t> </a:t>
            </a:r>
            <a:r>
              <a:rPr lang="fi-FI" sz="1800" dirty="0" err="1" smtClean="0"/>
              <a:t>compared</a:t>
            </a:r>
            <a:r>
              <a:rPr lang="fi-FI" sz="1800" dirty="0" smtClean="0"/>
              <a:t> to </a:t>
            </a:r>
            <a:r>
              <a:rPr lang="fi-FI" sz="1800" dirty="0" err="1" smtClean="0"/>
              <a:t>the</a:t>
            </a:r>
            <a:r>
              <a:rPr lang="fi-FI" sz="1800" dirty="0" smtClean="0"/>
              <a:t> </a:t>
            </a:r>
            <a:r>
              <a:rPr lang="fi-FI" sz="1800" dirty="0" err="1" smtClean="0"/>
              <a:t>changes</a:t>
            </a:r>
            <a:r>
              <a:rPr lang="fi-FI" sz="1800" dirty="0" smtClean="0"/>
              <a:t> in </a:t>
            </a:r>
            <a:r>
              <a:rPr lang="fi-FI" sz="1800" dirty="0" err="1" smtClean="0"/>
              <a:t>the</a:t>
            </a:r>
            <a:r>
              <a:rPr lang="fi-FI" sz="1800" dirty="0" smtClean="0"/>
              <a:t> FB </a:t>
            </a:r>
            <a:r>
              <a:rPr lang="fi-FI" sz="1800" dirty="0" err="1" smtClean="0"/>
              <a:t>group</a:t>
            </a:r>
            <a:r>
              <a:rPr lang="fi-FI" sz="1800" dirty="0" smtClean="0"/>
              <a:t>.</a:t>
            </a:r>
          </a:p>
          <a:p>
            <a:pPr marL="0" indent="0">
              <a:buNone/>
            </a:pPr>
            <a:r>
              <a:rPr lang="fi-FI" sz="2000" dirty="0"/>
              <a:t>	</a:t>
            </a:r>
            <a:r>
              <a:rPr lang="fi-FI" sz="2000" dirty="0" smtClean="0"/>
              <a:t>- </a:t>
            </a:r>
            <a:r>
              <a:rPr lang="fi-FI" sz="1600" dirty="0" smtClean="0"/>
              <a:t>Adoption </a:t>
            </a:r>
            <a:r>
              <a:rPr lang="fi-FI" sz="1600" dirty="0" err="1" smtClean="0"/>
              <a:t>self-efficacy</a:t>
            </a:r>
            <a:r>
              <a:rPr lang="fi-FI" sz="1600" dirty="0" smtClean="0"/>
              <a:t> </a:t>
            </a:r>
            <a:endParaRPr lang="en-GB" sz="1600" dirty="0" smtClean="0"/>
          </a:p>
          <a:p>
            <a:pPr marL="0" indent="0">
              <a:buNone/>
            </a:pPr>
            <a:r>
              <a:rPr lang="fi-FI" sz="1600" dirty="0"/>
              <a:t>	</a:t>
            </a:r>
            <a:r>
              <a:rPr lang="fi-FI" sz="1600" dirty="0" smtClean="0"/>
              <a:t>- </a:t>
            </a:r>
            <a:r>
              <a:rPr lang="fi-FI" sz="1600" dirty="0" err="1" smtClean="0"/>
              <a:t>Barriers</a:t>
            </a:r>
            <a:r>
              <a:rPr lang="fi-FI" sz="1600" dirty="0" smtClean="0"/>
              <a:t> </a:t>
            </a:r>
            <a:r>
              <a:rPr lang="fi-FI" sz="1600" dirty="0" err="1" smtClean="0"/>
              <a:t>self-efficacy</a:t>
            </a:r>
            <a:endParaRPr lang="fi-FI" sz="1600" dirty="0" smtClean="0"/>
          </a:p>
          <a:p>
            <a:pPr marL="0" indent="0">
              <a:buNone/>
            </a:pPr>
            <a:r>
              <a:rPr lang="fi-FI" sz="1600" dirty="0"/>
              <a:t>	</a:t>
            </a:r>
            <a:r>
              <a:rPr lang="fi-FI" sz="1600" dirty="0" smtClean="0"/>
              <a:t>- Action and </a:t>
            </a:r>
            <a:r>
              <a:rPr lang="fi-FI" sz="1600" dirty="0" err="1" smtClean="0"/>
              <a:t>coping</a:t>
            </a:r>
            <a:r>
              <a:rPr lang="fi-FI" sz="1600" dirty="0" smtClean="0"/>
              <a:t> </a:t>
            </a:r>
            <a:r>
              <a:rPr lang="fi-FI" sz="1600" dirty="0" err="1" smtClean="0"/>
              <a:t>planning</a:t>
            </a:r>
            <a:r>
              <a:rPr lang="fi-FI" sz="1600" dirty="0" smtClean="0"/>
              <a:t> </a:t>
            </a:r>
            <a:endParaRPr lang="fi-FI" sz="1600" dirty="0"/>
          </a:p>
          <a:p>
            <a:pPr marL="0" indent="0">
              <a:buNone/>
            </a:pPr>
            <a:r>
              <a:rPr lang="fi-FI" sz="1600" dirty="0" smtClean="0"/>
              <a:t>	- </a:t>
            </a:r>
            <a:r>
              <a:rPr lang="fi-FI" sz="1600" dirty="0" err="1" smtClean="0"/>
              <a:t>The</a:t>
            </a:r>
            <a:r>
              <a:rPr lang="fi-FI" sz="1600" dirty="0" smtClean="0"/>
              <a:t> </a:t>
            </a:r>
            <a:r>
              <a:rPr lang="fi-FI" sz="1600" dirty="0" err="1" smtClean="0"/>
              <a:t>acceptance</a:t>
            </a:r>
            <a:r>
              <a:rPr lang="fi-FI" sz="1600" dirty="0" smtClean="0"/>
              <a:t> of </a:t>
            </a:r>
            <a:r>
              <a:rPr lang="fi-FI" sz="1600" dirty="0" err="1" smtClean="0"/>
              <a:t>psychological</a:t>
            </a:r>
            <a:r>
              <a:rPr lang="fi-FI" sz="1600" dirty="0" smtClean="0"/>
              <a:t> and </a:t>
            </a:r>
            <a:r>
              <a:rPr lang="fi-FI" sz="1600" dirty="0" err="1" smtClean="0"/>
              <a:t>physical</a:t>
            </a:r>
            <a:r>
              <a:rPr lang="fi-FI" sz="1600" dirty="0" smtClean="0"/>
              <a:t> </a:t>
            </a:r>
            <a:r>
              <a:rPr lang="fi-FI" sz="1600" dirty="0" err="1" smtClean="0"/>
              <a:t>discomfort</a:t>
            </a:r>
            <a:r>
              <a:rPr lang="fi-FI" sz="1600" dirty="0" smtClean="0"/>
              <a:t> </a:t>
            </a:r>
            <a:r>
              <a:rPr lang="fi-FI" sz="1600" dirty="0" smtClean="0"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fi-FI" sz="1600" dirty="0">
                <a:ea typeface="Verdana" panose="020B0604030504040204" pitchFamily="34" charset="0"/>
                <a:cs typeface="Verdana" panose="020B0604030504040204" pitchFamily="34" charset="0"/>
              </a:rPr>
              <a:t>PA-AAQ)</a:t>
            </a:r>
            <a:endParaRPr lang="en-US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r>
              <a:rPr lang="fi-FI" sz="1600" dirty="0" smtClean="0"/>
              <a:t>	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90049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fi-FI" sz="2400" b="1" dirty="0" err="1" smtClean="0"/>
              <a:t>Results</a:t>
            </a:r>
            <a:r>
              <a:rPr lang="fi-FI" sz="2400" b="1" dirty="0" smtClean="0"/>
              <a:t>: </a:t>
            </a:r>
            <a:r>
              <a:rPr lang="fi-FI" sz="2400" b="1" dirty="0" err="1" smtClean="0"/>
              <a:t>Stability</a:t>
            </a:r>
            <a:r>
              <a:rPr lang="fi-FI" sz="2400" b="1" dirty="0" smtClean="0"/>
              <a:t> in </a:t>
            </a:r>
            <a:r>
              <a:rPr lang="fi-FI" sz="2400" b="1" dirty="0" err="1" smtClean="0"/>
              <a:t>physical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activity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behaviour</a:t>
            </a:r>
            <a:endParaRPr lang="en-GB" sz="2400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23528" y="1700808"/>
            <a:ext cx="806489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path models were fitted for three physical activity measures, HEPA time, MVPA time, and self-reported physical activity.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ath models showed a higher rank-order stability for the ACT+FB group between </a:t>
            </a:r>
            <a:r>
              <a:rPr lang="en-GB" sz="1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3 months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6 months follow-up than for the FB group.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However, </a:t>
            </a:r>
            <a:r>
              <a:rPr lang="en-GB" sz="1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further analysis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showed that there was no statistical difference in the individual stability between the groups.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811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7018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sz="2400" b="1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Results</a:t>
            </a:r>
            <a:r>
              <a:rPr lang="fi-FI" sz="24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fi-FI" sz="2400" b="1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Physical</a:t>
            </a:r>
            <a:r>
              <a:rPr lang="fi-FI" sz="24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2400" b="1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activity</a:t>
            </a:r>
            <a:r>
              <a:rPr lang="fi-FI" sz="24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2400" b="1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behavior</a:t>
            </a:r>
            <a:r>
              <a:rPr lang="fi-FI" sz="24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2400" b="1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among</a:t>
            </a:r>
            <a:r>
              <a:rPr lang="fi-FI" sz="24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fi-FI" sz="2400" b="1" dirty="0" smtClean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i-FI" sz="2400" b="1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non-depressed</a:t>
            </a:r>
            <a:r>
              <a:rPr lang="fi-FI" sz="24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2400" b="1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participants</a:t>
            </a:r>
            <a:r>
              <a:rPr lang="fi-FI" sz="24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 (BDI-II&lt;14) </a:t>
            </a:r>
            <a:br>
              <a:rPr lang="fi-FI" sz="2400" b="1" dirty="0" smtClean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i-FI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fi-FI" sz="2400" dirty="0">
                <a:ea typeface="Verdana" panose="020B0604030504040204" pitchFamily="34" charset="0"/>
                <a:cs typeface="Verdana" panose="020B0604030504040204" pitchFamily="34" charset="0"/>
              </a:rPr>
              <a:t>FB: n=53; ACT+FB: n=48)</a:t>
            </a:r>
            <a:br>
              <a:rPr lang="fi-FI" sz="2400" dirty="0"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36379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800" dirty="0" smtClean="0"/>
              <a:t>The change in mean levels of physical activity:</a:t>
            </a:r>
          </a:p>
          <a:p>
            <a:pPr marL="0" indent="0">
              <a:buNone/>
            </a:pPr>
            <a:r>
              <a:rPr lang="en-GB" sz="1800" dirty="0"/>
              <a:t>	</a:t>
            </a:r>
            <a:r>
              <a:rPr lang="en-GB" sz="1800" dirty="0" smtClean="0"/>
              <a:t>The change in the mean levels increased between </a:t>
            </a:r>
            <a:r>
              <a:rPr lang="en-GB" sz="1800" smtClean="0"/>
              <a:t>the 	groups, </a:t>
            </a:r>
            <a:r>
              <a:rPr lang="en-GB" sz="1800" dirty="0" smtClean="0"/>
              <a:t>but no difference </a:t>
            </a:r>
            <a:r>
              <a:rPr lang="en-GB" sz="1800" dirty="0"/>
              <a:t>was observed between the FB and </a:t>
            </a:r>
            <a:r>
              <a:rPr lang="en-GB" sz="1800" dirty="0" smtClean="0"/>
              <a:t>	ACT+FB </a:t>
            </a:r>
            <a:r>
              <a:rPr lang="en-GB" sz="1800" dirty="0"/>
              <a:t>groups </a:t>
            </a:r>
            <a:r>
              <a:rPr lang="en-GB" sz="1800" dirty="0" smtClean="0"/>
              <a:t>in </a:t>
            </a:r>
            <a:r>
              <a:rPr lang="en-GB" sz="1800" dirty="0"/>
              <a:t>the change of HEPA time </a:t>
            </a:r>
            <a:r>
              <a:rPr lang="en-GB" sz="1800" dirty="0" smtClean="0"/>
              <a:t>(t1 vs. t3</a:t>
            </a:r>
            <a:r>
              <a:rPr lang="en-GB" sz="1800" dirty="0"/>
              <a:t>: </a:t>
            </a:r>
            <a:r>
              <a:rPr lang="en-GB" sz="1800" dirty="0" smtClean="0"/>
              <a:t>	</a:t>
            </a:r>
            <a:r>
              <a:rPr lang="en-GB" sz="1800" i="1" dirty="0" smtClean="0"/>
              <a:t>p</a:t>
            </a:r>
            <a:r>
              <a:rPr lang="en-GB" sz="1800" dirty="0" smtClean="0"/>
              <a:t>=0.08</a:t>
            </a:r>
            <a:r>
              <a:rPr lang="en-GB" sz="1800" dirty="0"/>
              <a:t>), MVPA </a:t>
            </a:r>
            <a:r>
              <a:rPr lang="en-GB" sz="1800" dirty="0" smtClean="0"/>
              <a:t>time (t1 </a:t>
            </a:r>
            <a:r>
              <a:rPr lang="en-GB" sz="1800" dirty="0"/>
              <a:t>vs. t3: </a:t>
            </a:r>
            <a:r>
              <a:rPr lang="en-GB" sz="1800" i="1" dirty="0"/>
              <a:t>p</a:t>
            </a:r>
            <a:r>
              <a:rPr lang="en-GB" sz="1800" dirty="0"/>
              <a:t>=0.43), or </a:t>
            </a:r>
            <a:r>
              <a:rPr lang="en-GB" sz="1800" dirty="0" smtClean="0"/>
              <a:t>self-reported 	physical </a:t>
            </a:r>
            <a:r>
              <a:rPr lang="en-GB" sz="1800" dirty="0"/>
              <a:t>activity </a:t>
            </a:r>
            <a:r>
              <a:rPr lang="en-GB" sz="1800" dirty="0" smtClean="0"/>
              <a:t>(t1 vs. t3</a:t>
            </a:r>
            <a:r>
              <a:rPr lang="en-GB" sz="1800" dirty="0"/>
              <a:t>: </a:t>
            </a:r>
            <a:r>
              <a:rPr lang="en-GB" sz="1800" i="1" dirty="0"/>
              <a:t>p</a:t>
            </a:r>
            <a:r>
              <a:rPr lang="en-GB" sz="1800" dirty="0"/>
              <a:t>=0.64</a:t>
            </a:r>
            <a:r>
              <a:rPr lang="en-GB" sz="1800" dirty="0" smtClean="0"/>
              <a:t>).</a:t>
            </a:r>
          </a:p>
          <a:p>
            <a:pPr marL="0" indent="0">
              <a:buNone/>
            </a:pPr>
            <a:endParaRPr lang="en-GB" sz="1800" dirty="0" smtClean="0"/>
          </a:p>
          <a:p>
            <a:r>
              <a:rPr lang="en-GB" sz="1800" dirty="0" smtClean="0"/>
              <a:t>Stability of the physical activity behaviour:</a:t>
            </a:r>
          </a:p>
          <a:p>
            <a:pPr marL="0" indent="0">
              <a:buNone/>
            </a:pPr>
            <a:r>
              <a:rPr lang="en-GB" sz="1800" dirty="0"/>
              <a:t>	</a:t>
            </a:r>
            <a:r>
              <a:rPr lang="en-GB" sz="1800" dirty="0" smtClean="0"/>
              <a:t>The </a:t>
            </a:r>
            <a:r>
              <a:rPr lang="en-GB" sz="1800" dirty="0"/>
              <a:t>test of equality of each regression coefficient showed a </a:t>
            </a:r>
            <a:r>
              <a:rPr lang="en-GB" sz="1800" dirty="0" smtClean="0"/>
              <a:t>	significant </a:t>
            </a:r>
            <a:r>
              <a:rPr lang="en-GB" sz="1800" dirty="0"/>
              <a:t>difference in regression coefficients between the </a:t>
            </a:r>
            <a:r>
              <a:rPr lang="en-GB" sz="1800" dirty="0" smtClean="0"/>
              <a:t>	FB </a:t>
            </a:r>
            <a:r>
              <a:rPr lang="en-GB" sz="1800" dirty="0"/>
              <a:t>and ACT+FB groups between t2 and t3 (</a:t>
            </a:r>
            <a:r>
              <a:rPr lang="en-GB" sz="1800" i="1" dirty="0"/>
              <a:t>b</a:t>
            </a:r>
            <a:r>
              <a:rPr lang="en-GB" sz="1800" dirty="0"/>
              <a:t>=-0.04 vs. </a:t>
            </a:r>
            <a:r>
              <a:rPr lang="en-GB" sz="1800" dirty="0" smtClean="0"/>
              <a:t>	</a:t>
            </a:r>
            <a:r>
              <a:rPr lang="en-GB" sz="1800" i="1" dirty="0" smtClean="0"/>
              <a:t>b=</a:t>
            </a:r>
            <a:r>
              <a:rPr lang="en-GB" sz="1800" dirty="0" smtClean="0"/>
              <a:t>0.51</a:t>
            </a:r>
            <a:r>
              <a:rPr lang="en-GB" sz="1800" dirty="0"/>
              <a:t>, </a:t>
            </a:r>
            <a:r>
              <a:rPr lang="en-GB" sz="1800" i="1" dirty="0"/>
              <a:t>p</a:t>
            </a:r>
            <a:r>
              <a:rPr lang="en-GB" sz="1800" dirty="0"/>
              <a:t>=0.001)</a:t>
            </a:r>
            <a:r>
              <a:rPr lang="en-GB" sz="1800" dirty="0" smtClean="0"/>
              <a:t> </a:t>
            </a:r>
            <a:endParaRPr lang="fi-FI" sz="18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19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68987" y="3886629"/>
            <a:ext cx="6753676" cy="2543697"/>
            <a:chOff x="794839" y="1686008"/>
            <a:chExt cx="5361337" cy="1900997"/>
          </a:xfrm>
        </p:grpSpPr>
        <p:sp>
          <p:nvSpPr>
            <p:cNvPr id="10" name="Rectangle 9"/>
            <p:cNvSpPr/>
            <p:nvPr/>
          </p:nvSpPr>
          <p:spPr>
            <a:xfrm>
              <a:off x="1619672" y="2060848"/>
              <a:ext cx="792088" cy="56927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47281" y="2132856"/>
              <a:ext cx="781738" cy="428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i-FI" sz="1200" b="1" dirty="0" smtClean="0"/>
                <a:t>HEPA </a:t>
              </a:r>
              <a:r>
                <a:rPr lang="fi-FI" sz="1200" b="1" dirty="0" err="1" smtClean="0"/>
                <a:t>time</a:t>
              </a:r>
              <a:endParaRPr lang="fi-FI" sz="1200" b="1" dirty="0" smtClean="0"/>
            </a:p>
            <a:p>
              <a:pPr algn="ctr"/>
              <a:r>
                <a:rPr lang="fi-FI" sz="1200" b="1" dirty="0" err="1" smtClean="0"/>
                <a:t>Baseline</a:t>
              </a:r>
              <a:endParaRPr lang="en-US" sz="1200" b="1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491880" y="2060848"/>
              <a:ext cx="792088" cy="57606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72708" y="2132856"/>
              <a:ext cx="675305" cy="3450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fi-FI" sz="1200" b="1" dirty="0">
                  <a:solidFill>
                    <a:prstClr val="black"/>
                  </a:solidFill>
                </a:rPr>
                <a:t>HEPA </a:t>
              </a:r>
              <a:r>
                <a:rPr lang="fi-FI" sz="1200" b="1" dirty="0" err="1" smtClean="0">
                  <a:solidFill>
                    <a:prstClr val="black"/>
                  </a:solidFill>
                </a:rPr>
                <a:t>time</a:t>
              </a:r>
              <a:endParaRPr lang="fi-FI" sz="1200" b="1" dirty="0">
                <a:solidFill>
                  <a:prstClr val="black"/>
                </a:solidFill>
              </a:endParaRPr>
            </a:p>
            <a:p>
              <a:pPr lvl="0" algn="ctr"/>
              <a:r>
                <a:rPr lang="fi-FI" sz="1200" b="1" dirty="0" smtClean="0">
                  <a:solidFill>
                    <a:prstClr val="black"/>
                  </a:solidFill>
                </a:rPr>
                <a:t>3 </a:t>
              </a:r>
              <a:r>
                <a:rPr lang="fi-FI" sz="1200" b="1" dirty="0" err="1" smtClean="0">
                  <a:solidFill>
                    <a:prstClr val="black"/>
                  </a:solidFill>
                </a:rPr>
                <a:t>months</a:t>
              </a:r>
              <a:endParaRPr lang="en-US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364088" y="2060848"/>
              <a:ext cx="792088" cy="57606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444915" y="2132856"/>
              <a:ext cx="675305" cy="3450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fi-FI" sz="1200" b="1" dirty="0">
                  <a:solidFill>
                    <a:prstClr val="black"/>
                  </a:solidFill>
                </a:rPr>
                <a:t>HEPA </a:t>
              </a:r>
              <a:r>
                <a:rPr lang="fi-FI" sz="1200" b="1" dirty="0" err="1" smtClean="0">
                  <a:solidFill>
                    <a:prstClr val="black"/>
                  </a:solidFill>
                </a:rPr>
                <a:t>time</a:t>
              </a:r>
              <a:endParaRPr lang="fi-FI" sz="1200" b="1" dirty="0">
                <a:solidFill>
                  <a:prstClr val="black"/>
                </a:solidFill>
              </a:endParaRPr>
            </a:p>
            <a:p>
              <a:pPr lvl="0" algn="ctr"/>
              <a:r>
                <a:rPr lang="fi-FI" sz="1200" b="1" dirty="0" smtClean="0">
                  <a:solidFill>
                    <a:prstClr val="black"/>
                  </a:solidFill>
                </a:rPr>
                <a:t>6 </a:t>
              </a:r>
              <a:r>
                <a:rPr lang="fi-FI" sz="1200" b="1" dirty="0" err="1" smtClean="0">
                  <a:solidFill>
                    <a:prstClr val="black"/>
                  </a:solidFill>
                </a:rPr>
                <a:t>months</a:t>
              </a:r>
              <a:endParaRPr lang="en-US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94839" y="1686008"/>
              <a:ext cx="1512168" cy="285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400" b="1" dirty="0" smtClean="0"/>
                <a:t>ACT + FB (n=48)</a:t>
              </a:r>
              <a:endParaRPr lang="en-US" sz="1400" b="1" dirty="0"/>
            </a:p>
          </p:txBody>
        </p:sp>
        <p:cxnSp>
          <p:nvCxnSpPr>
            <p:cNvPr id="17" name="Straight Arrow Connector 16"/>
            <p:cNvCxnSpPr>
              <a:stCxn id="10" idx="3"/>
              <a:endCxn id="20" idx="1"/>
            </p:cNvCxnSpPr>
            <p:nvPr/>
          </p:nvCxnSpPr>
          <p:spPr>
            <a:xfrm>
              <a:off x="2411760" y="2345487"/>
              <a:ext cx="1080120" cy="339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4283968" y="2348880"/>
              <a:ext cx="108012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30" name="Arc 1029"/>
            <p:cNvSpPr/>
            <p:nvPr/>
          </p:nvSpPr>
          <p:spPr>
            <a:xfrm rot="10800000">
              <a:off x="1979712" y="1988840"/>
              <a:ext cx="3816424" cy="1296144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Arc 45"/>
            <p:cNvSpPr/>
            <p:nvPr/>
          </p:nvSpPr>
          <p:spPr>
            <a:xfrm rot="10800000" flipH="1">
              <a:off x="2267744" y="2132856"/>
              <a:ext cx="3456384" cy="1152128"/>
            </a:xfrm>
            <a:prstGeom prst="arc">
              <a:avLst>
                <a:gd name="adj1" fmla="val 15004384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Arrow Connector 48"/>
            <p:cNvCxnSpPr>
              <a:stCxn id="46" idx="2"/>
            </p:cNvCxnSpPr>
            <p:nvPr/>
          </p:nvCxnSpPr>
          <p:spPr>
            <a:xfrm flipV="1">
              <a:off x="5724128" y="2636912"/>
              <a:ext cx="0" cy="720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41" name="TextBox 1040"/>
            <p:cNvSpPr txBox="1"/>
            <p:nvPr/>
          </p:nvSpPr>
          <p:spPr>
            <a:xfrm>
              <a:off x="2411760" y="1988840"/>
              <a:ext cx="836306" cy="1955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100" b="1" dirty="0" smtClean="0"/>
                <a:t>.215 (.192) </a:t>
              </a:r>
              <a:r>
                <a:rPr lang="fi-FI" sz="1100" b="1" dirty="0" err="1" smtClean="0"/>
                <a:t>n.s</a:t>
              </a:r>
              <a:r>
                <a:rPr lang="fi-FI" sz="1100" b="1" dirty="0" smtClean="0"/>
                <a:t>.</a:t>
              </a:r>
              <a:endParaRPr lang="en-US" sz="1100" b="1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383147" y="1979258"/>
              <a:ext cx="919020" cy="2300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400" dirty="0" smtClean="0"/>
                <a:t>.</a:t>
              </a:r>
              <a:r>
                <a:rPr lang="fi-FI" sz="1400" b="1" dirty="0" smtClean="0"/>
                <a:t>509</a:t>
              </a:r>
              <a:r>
                <a:rPr lang="fi-FI" sz="1400" dirty="0" smtClean="0"/>
                <a:t> </a:t>
              </a:r>
              <a:r>
                <a:rPr lang="fi-FI" sz="1400" b="1" dirty="0" smtClean="0"/>
                <a:t>(.159)**</a:t>
              </a:r>
              <a:endParaRPr lang="en-US" sz="1400" b="1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91880" y="3356992"/>
              <a:ext cx="1018277" cy="2300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400" b="1" dirty="0" smtClean="0"/>
                <a:t>.165 (.199) </a:t>
              </a:r>
              <a:r>
                <a:rPr lang="fi-FI" sz="1400" b="1" dirty="0" err="1" smtClean="0"/>
                <a:t>n.s</a:t>
              </a:r>
              <a:r>
                <a:rPr lang="fi-FI" sz="1400" dirty="0" smtClean="0"/>
                <a:t>.</a:t>
              </a:r>
              <a:endParaRPr lang="en-US" sz="14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041934" y="1318124"/>
            <a:ext cx="6602470" cy="2527824"/>
            <a:chOff x="1003211" y="4090145"/>
            <a:chExt cx="5224973" cy="1870903"/>
          </a:xfrm>
        </p:grpSpPr>
        <p:sp>
          <p:nvSpPr>
            <p:cNvPr id="25" name="TextBox 24"/>
            <p:cNvSpPr txBox="1"/>
            <p:nvPr/>
          </p:nvSpPr>
          <p:spPr>
            <a:xfrm>
              <a:off x="1003211" y="4090145"/>
              <a:ext cx="1728192" cy="274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400" b="1" dirty="0" smtClean="0"/>
                <a:t>FB (n=53)</a:t>
              </a:r>
              <a:endParaRPr lang="en-US" sz="1400" b="1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691680" y="4437112"/>
              <a:ext cx="792088" cy="56927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682893" y="4520946"/>
              <a:ext cx="811441" cy="576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fi-FI" sz="1200" b="1" dirty="0" smtClean="0">
                  <a:solidFill>
                    <a:prstClr val="black"/>
                  </a:solidFill>
                </a:rPr>
                <a:t>HEPA </a:t>
              </a:r>
              <a:r>
                <a:rPr lang="fi-FI" sz="1200" b="1" dirty="0" err="1" smtClean="0">
                  <a:solidFill>
                    <a:prstClr val="black"/>
                  </a:solidFill>
                </a:rPr>
                <a:t>time</a:t>
              </a:r>
              <a:endParaRPr lang="fi-FI" sz="1200" b="1" dirty="0" smtClean="0">
                <a:solidFill>
                  <a:prstClr val="black"/>
                </a:solidFill>
              </a:endParaRPr>
            </a:p>
            <a:p>
              <a:pPr lvl="0" algn="ctr"/>
              <a:r>
                <a:rPr lang="fi-FI" sz="1200" b="1" dirty="0" err="1" smtClean="0">
                  <a:solidFill>
                    <a:prstClr val="black"/>
                  </a:solidFill>
                </a:rPr>
                <a:t>Baseline</a:t>
              </a:r>
              <a:endParaRPr lang="fi-FI" sz="1200" b="1" dirty="0">
                <a:solidFill>
                  <a:prstClr val="black"/>
                </a:solidFill>
              </a:endParaRPr>
            </a:p>
            <a:p>
              <a:pPr lvl="0" algn="ctr"/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563888" y="4437112"/>
              <a:ext cx="792088" cy="57606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645767" y="4509120"/>
              <a:ext cx="673200" cy="3416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fi-FI" sz="1200" b="1" dirty="0">
                  <a:solidFill>
                    <a:prstClr val="black"/>
                  </a:solidFill>
                </a:rPr>
                <a:t>HEPA </a:t>
              </a:r>
              <a:r>
                <a:rPr lang="fi-FI" sz="1200" b="1" dirty="0" err="1" smtClean="0">
                  <a:solidFill>
                    <a:prstClr val="black"/>
                  </a:solidFill>
                </a:rPr>
                <a:t>time</a:t>
              </a:r>
              <a:endParaRPr lang="fi-FI" sz="1200" b="1" dirty="0">
                <a:solidFill>
                  <a:prstClr val="black"/>
                </a:solidFill>
              </a:endParaRPr>
            </a:p>
            <a:p>
              <a:pPr lvl="0" algn="ctr"/>
              <a:r>
                <a:rPr lang="fi-FI" sz="1200" b="1" dirty="0" smtClean="0">
                  <a:solidFill>
                    <a:prstClr val="black"/>
                  </a:solidFill>
                </a:rPr>
                <a:t>3 </a:t>
              </a:r>
              <a:r>
                <a:rPr lang="fi-FI" sz="1200" b="1" dirty="0" err="1" smtClean="0">
                  <a:solidFill>
                    <a:prstClr val="black"/>
                  </a:solidFill>
                </a:rPr>
                <a:t>months</a:t>
              </a:r>
              <a:endParaRPr lang="en-US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436096" y="4437112"/>
              <a:ext cx="792088" cy="57606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517973" y="4509120"/>
              <a:ext cx="673200" cy="3416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fi-FI" sz="1200" b="1" dirty="0">
                  <a:solidFill>
                    <a:prstClr val="black"/>
                  </a:solidFill>
                </a:rPr>
                <a:t>HEPA </a:t>
              </a:r>
              <a:r>
                <a:rPr lang="fi-FI" sz="1200" b="1" dirty="0" err="1" smtClean="0">
                  <a:solidFill>
                    <a:prstClr val="black"/>
                  </a:solidFill>
                </a:rPr>
                <a:t>time</a:t>
              </a:r>
              <a:endParaRPr lang="fi-FI" sz="1200" b="1" dirty="0">
                <a:solidFill>
                  <a:prstClr val="black"/>
                </a:solidFill>
              </a:endParaRPr>
            </a:p>
            <a:p>
              <a:pPr lvl="0" algn="ctr"/>
              <a:r>
                <a:rPr lang="fi-FI" sz="1200" b="1" dirty="0" smtClean="0">
                  <a:solidFill>
                    <a:prstClr val="black"/>
                  </a:solidFill>
                </a:rPr>
                <a:t>6 </a:t>
              </a:r>
              <a:r>
                <a:rPr lang="fi-FI" sz="1200" b="1" dirty="0" err="1" smtClean="0">
                  <a:solidFill>
                    <a:prstClr val="black"/>
                  </a:solidFill>
                </a:rPr>
                <a:t>months</a:t>
              </a:r>
              <a:endParaRPr lang="en-US" sz="1200" b="1" dirty="0">
                <a:solidFill>
                  <a:prstClr val="black"/>
                </a:solidFill>
              </a:endParaRPr>
            </a:p>
          </p:txBody>
        </p:sp>
        <p:cxnSp>
          <p:nvCxnSpPr>
            <p:cNvPr id="32" name="Straight Arrow Connector 31"/>
            <p:cNvCxnSpPr>
              <a:stCxn id="24" idx="3"/>
              <a:endCxn id="27" idx="1"/>
            </p:cNvCxnSpPr>
            <p:nvPr/>
          </p:nvCxnSpPr>
          <p:spPr>
            <a:xfrm>
              <a:off x="2483768" y="4721751"/>
              <a:ext cx="1080120" cy="339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4355976" y="4725144"/>
              <a:ext cx="108012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Arc 33"/>
            <p:cNvSpPr/>
            <p:nvPr/>
          </p:nvSpPr>
          <p:spPr>
            <a:xfrm rot="10800000">
              <a:off x="2051720" y="4365104"/>
              <a:ext cx="3816424" cy="1296144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Arc 34"/>
            <p:cNvSpPr/>
            <p:nvPr/>
          </p:nvSpPr>
          <p:spPr>
            <a:xfrm rot="10800000" flipH="1">
              <a:off x="2339752" y="4509120"/>
              <a:ext cx="3456384" cy="1152128"/>
            </a:xfrm>
            <a:prstGeom prst="arc">
              <a:avLst>
                <a:gd name="adj1" fmla="val 15004384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>
              <a:stCxn id="35" idx="2"/>
            </p:cNvCxnSpPr>
            <p:nvPr/>
          </p:nvCxnSpPr>
          <p:spPr>
            <a:xfrm flipV="1">
              <a:off x="5796136" y="5013176"/>
              <a:ext cx="0" cy="720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2555776" y="4365104"/>
              <a:ext cx="10534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100" b="1" dirty="0" smtClean="0"/>
                <a:t>.245 (.142) </a:t>
              </a:r>
              <a:r>
                <a:rPr lang="fi-FI" sz="1100" b="1" dirty="0" err="1" smtClean="0"/>
                <a:t>n.s</a:t>
              </a:r>
              <a:r>
                <a:rPr lang="fi-FI" sz="1100" b="1" dirty="0" smtClean="0"/>
                <a:t>.</a:t>
              </a:r>
              <a:endParaRPr lang="en-US" sz="11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414414" y="4405558"/>
              <a:ext cx="1060773" cy="227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400" b="1" dirty="0" smtClean="0"/>
                <a:t>-.044 (.113) </a:t>
              </a:r>
              <a:r>
                <a:rPr lang="fi-FI" sz="1400" b="1" dirty="0" err="1" smtClean="0"/>
                <a:t>n.s</a:t>
              </a:r>
              <a:r>
                <a:rPr lang="fi-FI" sz="1400" b="1" dirty="0" smtClean="0"/>
                <a:t>.</a:t>
              </a:r>
              <a:endParaRPr lang="en-US" sz="14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563888" y="5733255"/>
              <a:ext cx="1021447" cy="2277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400" b="1" dirty="0" smtClean="0"/>
                <a:t>.735 (.058) ***</a:t>
              </a:r>
              <a:endParaRPr lang="en-US" sz="1400" b="1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478035" y="579152"/>
            <a:ext cx="68467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fi-FI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tability</a:t>
            </a:r>
            <a:r>
              <a:rPr lang="fi-FI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fi-FI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health</a:t>
            </a:r>
            <a:r>
              <a:rPr lang="fi-FI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enhancing</a:t>
            </a:r>
            <a:r>
              <a:rPr lang="fi-FI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physical</a:t>
            </a:r>
            <a:r>
              <a:rPr lang="fi-FI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activity</a:t>
            </a:r>
            <a:r>
              <a:rPr lang="fi-FI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/>
            <a:r>
              <a:rPr lang="fi-FI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among</a:t>
            </a:r>
            <a:r>
              <a:rPr lang="fi-FI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non-depressed</a:t>
            </a:r>
            <a:r>
              <a:rPr lang="fi-FI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participants</a:t>
            </a:r>
            <a:endParaRPr lang="en-GB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9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400" b="1" dirty="0" err="1" smtClean="0"/>
              <a:t>Conclusions</a:t>
            </a:r>
            <a:endParaRPr lang="en-GB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4525963"/>
          </a:xfrm>
        </p:spPr>
        <p:txBody>
          <a:bodyPr>
            <a:normAutofit/>
          </a:bodyPr>
          <a:lstStyle/>
          <a:p>
            <a:r>
              <a:rPr lang="en-GB" sz="1800" dirty="0"/>
              <a:t>Acceptance- and commitment-based group intervention combined with self-monitoring of physical activity was </a:t>
            </a:r>
            <a:r>
              <a:rPr lang="en-GB" sz="1800" dirty="0" smtClean="0"/>
              <a:t>not superior in increasing physical activity mean levels, but brought </a:t>
            </a:r>
            <a:r>
              <a:rPr lang="en-GB" sz="1800" dirty="0"/>
              <a:t>more stability to the individual level physical activity behaviour change, especially among the non-depressive </a:t>
            </a:r>
            <a:r>
              <a:rPr lang="en-GB" sz="1800" dirty="0" smtClean="0"/>
              <a:t>participants.</a:t>
            </a:r>
          </a:p>
          <a:p>
            <a:endParaRPr lang="fi-FI" sz="1800" dirty="0"/>
          </a:p>
          <a:p>
            <a:r>
              <a:rPr lang="en-GB" sz="1800" dirty="0" smtClean="0"/>
              <a:t>ACT based intervention was also beneficial </a:t>
            </a:r>
            <a:r>
              <a:rPr lang="en-GB" sz="1800" dirty="0"/>
              <a:t>in supporting the </a:t>
            </a:r>
            <a:r>
              <a:rPr lang="en-GB" sz="1800" dirty="0" smtClean="0"/>
              <a:t>change of cognition </a:t>
            </a:r>
            <a:r>
              <a:rPr lang="en-GB" sz="1800" dirty="0"/>
              <a:t>related to exercise and physical </a:t>
            </a:r>
            <a:r>
              <a:rPr lang="en-GB" sz="1800" dirty="0" smtClean="0"/>
              <a:t>activity.</a:t>
            </a:r>
          </a:p>
          <a:p>
            <a:endParaRPr lang="en-GB" sz="1800" dirty="0" smtClean="0"/>
          </a:p>
          <a:p>
            <a:r>
              <a:rPr lang="en-GB" sz="1800" dirty="0"/>
              <a:t>Providing only feedback on one’s physical activity level may increase physical activity </a:t>
            </a:r>
            <a:r>
              <a:rPr lang="en-GB" sz="1800" dirty="0" smtClean="0"/>
              <a:t>at </a:t>
            </a:r>
            <a:r>
              <a:rPr lang="en-GB" sz="1800" dirty="0"/>
              <a:t>group level in the short term, but this improvement seems to be maintained at the individual level only temporarily. </a:t>
            </a: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291421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400" b="1" dirty="0" err="1" smtClean="0"/>
              <a:t>Conclusions</a:t>
            </a:r>
            <a:endParaRPr lang="en-GB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1800" dirty="0" smtClean="0"/>
              <a:t> </a:t>
            </a:r>
          </a:p>
          <a:p>
            <a:r>
              <a:rPr lang="fi-FI" sz="1800" dirty="0" err="1" smtClean="0"/>
              <a:t>Values</a:t>
            </a:r>
            <a:r>
              <a:rPr lang="fi-FI" sz="1800" dirty="0" smtClean="0"/>
              <a:t>-, </a:t>
            </a:r>
            <a:r>
              <a:rPr lang="fi-FI" sz="1800" dirty="0" err="1" smtClean="0"/>
              <a:t>mindfulness</a:t>
            </a:r>
            <a:r>
              <a:rPr lang="fi-FI" sz="1800" dirty="0" smtClean="0"/>
              <a:t> </a:t>
            </a:r>
            <a:r>
              <a:rPr lang="fi-FI" sz="1800" dirty="0" err="1" smtClean="0"/>
              <a:t>skills</a:t>
            </a:r>
            <a:r>
              <a:rPr lang="fi-FI" sz="1800" dirty="0" smtClean="0"/>
              <a:t>- and </a:t>
            </a:r>
            <a:r>
              <a:rPr lang="fi-FI" sz="1800" dirty="0" err="1" smtClean="0"/>
              <a:t>acceptance</a:t>
            </a:r>
            <a:r>
              <a:rPr lang="fi-FI" sz="1800" dirty="0" smtClean="0"/>
              <a:t> </a:t>
            </a:r>
            <a:r>
              <a:rPr lang="fi-FI" sz="1800" dirty="0" err="1" smtClean="0"/>
              <a:t>emphasizing</a:t>
            </a:r>
            <a:r>
              <a:rPr lang="fi-FI" sz="1800" dirty="0" smtClean="0"/>
              <a:t> </a:t>
            </a:r>
            <a:r>
              <a:rPr lang="fi-FI" sz="1800" dirty="0" err="1" smtClean="0"/>
              <a:t>approaches</a:t>
            </a:r>
            <a:r>
              <a:rPr lang="fi-FI" sz="1800" dirty="0" smtClean="0"/>
              <a:t> </a:t>
            </a:r>
            <a:r>
              <a:rPr lang="fi-FI" sz="1800" dirty="0" err="1" smtClean="0"/>
              <a:t>may</a:t>
            </a:r>
            <a:r>
              <a:rPr lang="fi-FI" sz="1800" dirty="0" smtClean="0"/>
              <a:t> </a:t>
            </a:r>
            <a:r>
              <a:rPr lang="fi-FI" sz="1800" dirty="0" err="1" smtClean="0"/>
              <a:t>bring</a:t>
            </a:r>
            <a:r>
              <a:rPr lang="fi-FI" sz="1800" dirty="0" smtClean="0"/>
              <a:t> </a:t>
            </a:r>
            <a:r>
              <a:rPr lang="fi-FI" sz="1800" dirty="0" err="1" smtClean="0"/>
              <a:t>more</a:t>
            </a:r>
            <a:r>
              <a:rPr lang="fi-FI" sz="1800" dirty="0" smtClean="0"/>
              <a:t> </a:t>
            </a:r>
            <a:r>
              <a:rPr lang="fi-FI" sz="1800" dirty="0" err="1" smtClean="0"/>
              <a:t>needed</a:t>
            </a:r>
            <a:r>
              <a:rPr lang="fi-FI" sz="1800" dirty="0" smtClean="0"/>
              <a:t> </a:t>
            </a:r>
            <a:r>
              <a:rPr lang="fi-FI" sz="1800" dirty="0" err="1" smtClean="0"/>
              <a:t>individual</a:t>
            </a:r>
            <a:r>
              <a:rPr lang="fi-FI" sz="1800" dirty="0" smtClean="0"/>
              <a:t> </a:t>
            </a:r>
            <a:r>
              <a:rPr lang="fi-FI" sz="1800" dirty="0" err="1" smtClean="0"/>
              <a:t>stability</a:t>
            </a:r>
            <a:r>
              <a:rPr lang="fi-FI" sz="1800" dirty="0" smtClean="0"/>
              <a:t> to </a:t>
            </a:r>
            <a:r>
              <a:rPr lang="fi-FI" sz="1800" dirty="0" err="1" smtClean="0"/>
              <a:t>the</a:t>
            </a:r>
            <a:r>
              <a:rPr lang="fi-FI" sz="1800" dirty="0" smtClean="0"/>
              <a:t> </a:t>
            </a:r>
            <a:r>
              <a:rPr lang="fi-FI" sz="1800" dirty="0" err="1" smtClean="0"/>
              <a:t>lifestyle</a:t>
            </a:r>
            <a:r>
              <a:rPr lang="fi-FI" sz="1800" dirty="0" smtClean="0"/>
              <a:t> </a:t>
            </a:r>
            <a:r>
              <a:rPr lang="fi-FI" sz="1800" dirty="0" err="1" smtClean="0"/>
              <a:t>changes</a:t>
            </a:r>
            <a:r>
              <a:rPr lang="fi-FI" sz="1800" dirty="0" smtClean="0"/>
              <a:t>, </a:t>
            </a:r>
            <a:r>
              <a:rPr lang="fi-FI" sz="1800" dirty="0" err="1" smtClean="0"/>
              <a:t>which</a:t>
            </a:r>
            <a:r>
              <a:rPr lang="fi-FI" sz="1800" dirty="0" smtClean="0"/>
              <a:t> is </a:t>
            </a:r>
            <a:r>
              <a:rPr lang="fi-FI" sz="1800" dirty="0" err="1" smtClean="0"/>
              <a:t>important</a:t>
            </a:r>
            <a:r>
              <a:rPr lang="fi-FI" sz="1800" dirty="0" smtClean="0"/>
              <a:t> to </a:t>
            </a:r>
            <a:r>
              <a:rPr lang="fi-FI" sz="1800" dirty="0" err="1" smtClean="0"/>
              <a:t>decrease</a:t>
            </a:r>
            <a:r>
              <a:rPr lang="fi-FI" sz="1800" dirty="0" smtClean="0"/>
              <a:t> </a:t>
            </a:r>
            <a:r>
              <a:rPr lang="fi-FI" sz="1800" dirty="0" err="1" smtClean="0"/>
              <a:t>the</a:t>
            </a:r>
            <a:r>
              <a:rPr lang="fi-FI" sz="1800" dirty="0" smtClean="0"/>
              <a:t> ”</a:t>
            </a:r>
            <a:r>
              <a:rPr lang="fi-FI" sz="1800" dirty="0" err="1" smtClean="0"/>
              <a:t>pendulum</a:t>
            </a:r>
            <a:r>
              <a:rPr lang="fi-FI" sz="1800" dirty="0" smtClean="0"/>
              <a:t>” </a:t>
            </a:r>
            <a:r>
              <a:rPr lang="fi-FI" sz="1800" dirty="0" err="1" smtClean="0"/>
              <a:t>effect</a:t>
            </a:r>
            <a:r>
              <a:rPr lang="fi-FI" sz="1800" dirty="0" smtClean="0"/>
              <a:t>.</a:t>
            </a:r>
          </a:p>
          <a:p>
            <a:pPr marL="0" indent="0">
              <a:buNone/>
            </a:pPr>
            <a:r>
              <a:rPr lang="fi-FI" sz="1800" dirty="0" smtClean="0"/>
              <a:t> </a:t>
            </a:r>
          </a:p>
          <a:p>
            <a:r>
              <a:rPr lang="fi-FI" sz="1800" dirty="0" err="1" smtClean="0"/>
              <a:t>The</a:t>
            </a:r>
            <a:r>
              <a:rPr lang="fi-FI" sz="1800" dirty="0" smtClean="0"/>
              <a:t> ACT </a:t>
            </a:r>
            <a:r>
              <a:rPr lang="fi-FI" sz="1800" dirty="0" err="1" smtClean="0"/>
              <a:t>approach</a:t>
            </a:r>
            <a:r>
              <a:rPr lang="fi-FI" sz="1800" dirty="0" smtClean="0"/>
              <a:t> </a:t>
            </a:r>
            <a:r>
              <a:rPr lang="fi-FI" sz="1800" dirty="0" err="1" smtClean="0"/>
              <a:t>may</a:t>
            </a:r>
            <a:r>
              <a:rPr lang="fi-FI" sz="1800" dirty="0" smtClean="0"/>
              <a:t> </a:t>
            </a:r>
            <a:r>
              <a:rPr lang="fi-FI" sz="1800" dirty="0" err="1" smtClean="0"/>
              <a:t>be</a:t>
            </a:r>
            <a:r>
              <a:rPr lang="fi-FI" sz="1800" dirty="0" smtClean="0"/>
              <a:t> </a:t>
            </a:r>
            <a:r>
              <a:rPr lang="fi-FI" sz="1800" dirty="0" err="1" smtClean="0"/>
              <a:t>especially</a:t>
            </a:r>
            <a:r>
              <a:rPr lang="fi-FI" sz="1800" dirty="0" smtClean="0"/>
              <a:t> </a:t>
            </a:r>
            <a:r>
              <a:rPr lang="fi-FI" sz="1800" dirty="0" err="1" smtClean="0"/>
              <a:t>useful</a:t>
            </a:r>
            <a:r>
              <a:rPr lang="fi-FI" sz="1800" dirty="0" smtClean="0"/>
              <a:t> for </a:t>
            </a:r>
            <a:r>
              <a:rPr lang="fi-FI" sz="1800" dirty="0" err="1" smtClean="0"/>
              <a:t>the</a:t>
            </a:r>
            <a:r>
              <a:rPr lang="fi-FI" sz="1800" dirty="0" smtClean="0"/>
              <a:t> </a:t>
            </a:r>
            <a:r>
              <a:rPr lang="fi-FI" sz="1800" dirty="0" err="1" smtClean="0"/>
              <a:t>physically</a:t>
            </a:r>
            <a:r>
              <a:rPr lang="fi-FI" sz="1800" dirty="0" smtClean="0"/>
              <a:t> </a:t>
            </a:r>
            <a:r>
              <a:rPr lang="fi-FI" sz="1800" dirty="0" err="1" smtClean="0"/>
              <a:t>inactive</a:t>
            </a:r>
            <a:r>
              <a:rPr lang="fi-FI" sz="1800" dirty="0" smtClean="0"/>
              <a:t> </a:t>
            </a:r>
            <a:r>
              <a:rPr lang="fi-FI" sz="1800" dirty="0" err="1" smtClean="0"/>
              <a:t>participants</a:t>
            </a:r>
            <a:r>
              <a:rPr lang="fi-FI" sz="1800" dirty="0" smtClean="0"/>
              <a:t>, </a:t>
            </a:r>
            <a:r>
              <a:rPr lang="fi-FI" sz="1800" dirty="0" err="1" smtClean="0"/>
              <a:t>because</a:t>
            </a:r>
            <a:r>
              <a:rPr lang="fi-FI" sz="1800" dirty="0" smtClean="0"/>
              <a:t> </a:t>
            </a:r>
            <a:r>
              <a:rPr lang="fi-FI" sz="1800" dirty="0" err="1" smtClean="0"/>
              <a:t>even</a:t>
            </a:r>
            <a:r>
              <a:rPr lang="fi-FI" sz="1800" dirty="0" smtClean="0"/>
              <a:t> </a:t>
            </a:r>
            <a:r>
              <a:rPr lang="fi-FI" sz="1800" dirty="0" err="1" smtClean="0"/>
              <a:t>the</a:t>
            </a:r>
            <a:r>
              <a:rPr lang="fi-FI" sz="1800" dirty="0" smtClean="0"/>
              <a:t> </a:t>
            </a:r>
            <a:r>
              <a:rPr lang="fi-FI" sz="1800" dirty="0" err="1" smtClean="0"/>
              <a:t>little</a:t>
            </a:r>
            <a:r>
              <a:rPr lang="fi-FI" sz="1800" dirty="0" smtClean="0"/>
              <a:t> </a:t>
            </a:r>
            <a:r>
              <a:rPr lang="fi-FI" sz="1800" dirty="0" err="1" smtClean="0"/>
              <a:t>lifestyle</a:t>
            </a:r>
            <a:r>
              <a:rPr lang="fi-FI" sz="1800" dirty="0" smtClean="0"/>
              <a:t> </a:t>
            </a:r>
            <a:r>
              <a:rPr lang="fi-FI" sz="1800" dirty="0" err="1" smtClean="0"/>
              <a:t>changes</a:t>
            </a:r>
            <a:r>
              <a:rPr lang="fi-FI" sz="1800" dirty="0" smtClean="0"/>
              <a:t> </a:t>
            </a:r>
            <a:r>
              <a:rPr lang="fi-FI" sz="1800" dirty="0" err="1" smtClean="0"/>
              <a:t>are</a:t>
            </a:r>
            <a:r>
              <a:rPr lang="fi-FI" sz="1800" dirty="0" smtClean="0"/>
              <a:t> </a:t>
            </a:r>
            <a:r>
              <a:rPr lang="fi-FI" sz="1800" dirty="0" err="1" smtClean="0"/>
              <a:t>important</a:t>
            </a:r>
            <a:r>
              <a:rPr lang="fi-FI" sz="1800" dirty="0" smtClean="0"/>
              <a:t> for </a:t>
            </a:r>
            <a:r>
              <a:rPr lang="fi-FI" sz="1800" dirty="0" err="1" smtClean="0"/>
              <a:t>the</a:t>
            </a:r>
            <a:r>
              <a:rPr lang="fi-FI" sz="1800" dirty="0" smtClean="0"/>
              <a:t> </a:t>
            </a:r>
            <a:r>
              <a:rPr lang="fi-FI" sz="1800" dirty="0" err="1" smtClean="0"/>
              <a:t>health</a:t>
            </a:r>
            <a:r>
              <a:rPr lang="fi-FI" sz="1800" dirty="0" smtClean="0"/>
              <a:t>, </a:t>
            </a:r>
            <a:r>
              <a:rPr lang="fi-FI" sz="1800" dirty="0" err="1" smtClean="0"/>
              <a:t>if</a:t>
            </a:r>
            <a:r>
              <a:rPr lang="fi-FI" sz="1800" dirty="0" smtClean="0"/>
              <a:t> </a:t>
            </a:r>
            <a:r>
              <a:rPr lang="fi-FI" sz="1800" dirty="0" err="1" smtClean="0"/>
              <a:t>these</a:t>
            </a:r>
            <a:r>
              <a:rPr lang="fi-FI" sz="1800" dirty="0" smtClean="0"/>
              <a:t> </a:t>
            </a:r>
            <a:r>
              <a:rPr lang="fi-FI" sz="1800" dirty="0" err="1" smtClean="0"/>
              <a:t>changes</a:t>
            </a:r>
            <a:r>
              <a:rPr lang="fi-FI" sz="1800" dirty="0" smtClean="0"/>
              <a:t> </a:t>
            </a:r>
            <a:r>
              <a:rPr lang="fi-FI" sz="1800" dirty="0" err="1" smtClean="0"/>
              <a:t>are</a:t>
            </a:r>
            <a:r>
              <a:rPr lang="fi-FI" sz="1800" dirty="0" smtClean="0"/>
              <a:t> </a:t>
            </a:r>
            <a:r>
              <a:rPr lang="fi-FI" sz="1800" dirty="0" err="1" smtClean="0"/>
              <a:t>maintained</a:t>
            </a:r>
            <a:r>
              <a:rPr lang="fi-FI" sz="1800" dirty="0" smtClean="0"/>
              <a:t> in </a:t>
            </a:r>
            <a:r>
              <a:rPr lang="fi-FI" sz="1800" dirty="0" err="1" smtClean="0"/>
              <a:t>the</a:t>
            </a:r>
            <a:r>
              <a:rPr lang="fi-FI" sz="1800" dirty="0" smtClean="0"/>
              <a:t> long </a:t>
            </a:r>
            <a:r>
              <a:rPr lang="fi-FI" sz="1800" dirty="0" err="1" smtClean="0"/>
              <a:t>run</a:t>
            </a:r>
            <a:r>
              <a:rPr lang="fi-FI" sz="1800" dirty="0" smtClean="0"/>
              <a:t>. </a:t>
            </a:r>
          </a:p>
          <a:p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291421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67952" y="1196752"/>
            <a:ext cx="1372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dirty="0" err="1" smtClean="0"/>
              <a:t>Thank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you</a:t>
            </a:r>
            <a:r>
              <a:rPr lang="fi-FI" sz="2000" b="1" dirty="0" smtClean="0"/>
              <a:t>!</a:t>
            </a:r>
            <a:endParaRPr lang="en-GB" sz="2000" b="1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988840"/>
            <a:ext cx="4941308" cy="37059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205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fi-FI" sz="2400" dirty="0" err="1" smtClean="0"/>
              <a:t>Introduction</a:t>
            </a:r>
            <a:endParaRPr lang="en-GB" sz="2400" dirty="0"/>
          </a:p>
        </p:txBody>
      </p:sp>
      <p:pic>
        <p:nvPicPr>
          <p:cNvPr id="4" name="Picture 3" descr="\\lfs01.likes.jyu.fi\homes\kangasniemi\My Documents\k027U22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556792"/>
            <a:ext cx="5160309" cy="3181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3059830" y="4882800"/>
            <a:ext cx="3827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 smtClean="0"/>
              <a:t>Picture KKI-Program: </a:t>
            </a:r>
            <a:r>
              <a:rPr lang="fi-FI" dirty="0"/>
              <a:t>Studio Juha </a:t>
            </a:r>
            <a:r>
              <a:rPr lang="fi-FI" dirty="0" err="1"/>
              <a:t>Sorri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108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Behavioural interventions have been shown to have only a small to moderate effect on self-reported physical activity levels. </a:t>
            </a:r>
            <a:endParaRPr lang="en-GB" sz="1800" dirty="0" smtClean="0"/>
          </a:p>
          <a:p>
            <a:endParaRPr lang="fi-FI" sz="1800" dirty="0"/>
          </a:p>
          <a:p>
            <a:r>
              <a:rPr lang="en-GB" sz="1800" dirty="0"/>
              <a:t>The interventions which are theory-based and include techniques like self-monitoring, using feedback and goal-setting seemed to be more effective than the other type of interventions. </a:t>
            </a:r>
            <a:endParaRPr lang="en-GB" sz="1800" dirty="0" smtClean="0"/>
          </a:p>
          <a:p>
            <a:endParaRPr lang="fi-FI" sz="1800" dirty="0"/>
          </a:p>
          <a:p>
            <a:r>
              <a:rPr lang="en-GB" sz="1800" dirty="0"/>
              <a:t>P</a:t>
            </a:r>
            <a:r>
              <a:rPr lang="en-GB" sz="1800" dirty="0" smtClean="0"/>
              <a:t>hysical </a:t>
            </a:r>
            <a:r>
              <a:rPr lang="en-GB" sz="1800" dirty="0"/>
              <a:t>activity interventions lack of coherent clinical behaviour change models, which can explain how the changes will occur and evidence based methods, which support especially the maintenance of changes. </a:t>
            </a:r>
            <a:endParaRPr lang="en-GB" sz="1800" dirty="0" smtClean="0"/>
          </a:p>
          <a:p>
            <a:endParaRPr lang="fi-FI" sz="1800" dirty="0"/>
          </a:p>
          <a:p>
            <a:r>
              <a:rPr lang="fi-FI" sz="1800" dirty="0" smtClean="0"/>
              <a:t>New </a:t>
            </a:r>
            <a:r>
              <a:rPr lang="fi-FI" sz="1800" dirty="0" err="1" smtClean="0"/>
              <a:t>approaches</a:t>
            </a:r>
            <a:r>
              <a:rPr lang="fi-FI" sz="1800" dirty="0" smtClean="0"/>
              <a:t>, </a:t>
            </a:r>
            <a:r>
              <a:rPr lang="fi-FI" sz="1800" dirty="0" err="1" smtClean="0"/>
              <a:t>theories</a:t>
            </a:r>
            <a:r>
              <a:rPr lang="fi-FI" sz="1800" dirty="0"/>
              <a:t> </a:t>
            </a:r>
            <a:r>
              <a:rPr lang="fi-FI" sz="1800" dirty="0" smtClean="0"/>
              <a:t>and </a:t>
            </a:r>
            <a:r>
              <a:rPr lang="fi-FI" sz="1800" dirty="0" err="1" smtClean="0"/>
              <a:t>methods</a:t>
            </a:r>
            <a:r>
              <a:rPr lang="fi-FI" sz="1800" dirty="0" smtClean="0"/>
              <a:t> </a:t>
            </a:r>
            <a:r>
              <a:rPr lang="fi-FI" sz="1800" dirty="0" err="1" smtClean="0"/>
              <a:t>are</a:t>
            </a:r>
            <a:r>
              <a:rPr lang="fi-FI" sz="1800" dirty="0" smtClean="0"/>
              <a:t> </a:t>
            </a:r>
            <a:r>
              <a:rPr lang="fi-FI" sz="1800" dirty="0" err="1" smtClean="0"/>
              <a:t>needed</a:t>
            </a:r>
            <a:r>
              <a:rPr lang="fi-FI" sz="1800" dirty="0"/>
              <a:t>.</a:t>
            </a:r>
            <a:endParaRPr lang="en-GB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58270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fi-FI" sz="2400" dirty="0" err="1" smtClean="0"/>
              <a:t>Aim</a:t>
            </a:r>
            <a:r>
              <a:rPr lang="fi-FI" sz="2400" dirty="0" smtClean="0"/>
              <a:t> of </a:t>
            </a:r>
            <a:r>
              <a:rPr lang="fi-FI" sz="2400" dirty="0" err="1" smtClean="0"/>
              <a:t>the</a:t>
            </a:r>
            <a:r>
              <a:rPr lang="fi-FI" sz="2400" dirty="0" smtClean="0"/>
              <a:t> </a:t>
            </a:r>
            <a:r>
              <a:rPr lang="fi-FI" sz="2400" dirty="0" err="1" smtClean="0"/>
              <a:t>study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075240" cy="3865898"/>
          </a:xfrm>
        </p:spPr>
        <p:txBody>
          <a:bodyPr>
            <a:normAutofit/>
          </a:bodyPr>
          <a:lstStyle/>
          <a:p>
            <a:r>
              <a:rPr lang="fi-FI" sz="2000" dirty="0" err="1"/>
              <a:t>E</a:t>
            </a:r>
            <a:r>
              <a:rPr lang="fi-FI" sz="2000" dirty="0" err="1" smtClean="0"/>
              <a:t>nhance</a:t>
            </a:r>
            <a:r>
              <a:rPr lang="fi-FI" sz="2000" dirty="0" smtClean="0"/>
              <a:t> </a:t>
            </a:r>
            <a:r>
              <a:rPr lang="fi-FI" sz="2000" dirty="0" err="1" smtClean="0"/>
              <a:t>physically</a:t>
            </a:r>
            <a:r>
              <a:rPr lang="fi-FI" sz="2000" dirty="0" smtClean="0"/>
              <a:t> </a:t>
            </a:r>
            <a:r>
              <a:rPr lang="fi-FI" sz="2000" dirty="0" err="1" smtClean="0"/>
              <a:t>more</a:t>
            </a:r>
            <a:r>
              <a:rPr lang="fi-FI" sz="2000" dirty="0" smtClean="0"/>
              <a:t> </a:t>
            </a:r>
            <a:r>
              <a:rPr lang="fi-FI" sz="2000" dirty="0" err="1" smtClean="0"/>
              <a:t>active</a:t>
            </a:r>
            <a:r>
              <a:rPr lang="fi-FI" sz="2000" dirty="0" smtClean="0"/>
              <a:t> </a:t>
            </a:r>
            <a:r>
              <a:rPr lang="fi-FI" sz="2000" dirty="0" err="1" smtClean="0"/>
              <a:t>lifestyle</a:t>
            </a:r>
            <a:r>
              <a:rPr lang="fi-FI" sz="2000" dirty="0" smtClean="0"/>
              <a:t> </a:t>
            </a:r>
            <a:r>
              <a:rPr lang="fi-FI" sz="2000" dirty="0" err="1" smtClean="0"/>
              <a:t>among</a:t>
            </a:r>
            <a:r>
              <a:rPr lang="fi-FI" sz="2000" dirty="0" smtClean="0"/>
              <a:t> </a:t>
            </a:r>
            <a:r>
              <a:rPr lang="fi-FI" sz="2000" dirty="0" err="1" smtClean="0"/>
              <a:t>physically</a:t>
            </a:r>
            <a:r>
              <a:rPr lang="fi-FI" sz="2000" dirty="0" smtClean="0"/>
              <a:t> </a:t>
            </a:r>
            <a:r>
              <a:rPr lang="fi-FI" sz="2000" dirty="0" err="1" smtClean="0"/>
              <a:t>inactive</a:t>
            </a:r>
            <a:r>
              <a:rPr lang="fi-FI" sz="2000" dirty="0" smtClean="0"/>
              <a:t> </a:t>
            </a:r>
            <a:r>
              <a:rPr lang="fi-FI" sz="2000" dirty="0" err="1" smtClean="0"/>
              <a:t>adults</a:t>
            </a:r>
            <a:r>
              <a:rPr lang="fi-FI" sz="2000" dirty="0" smtClean="0"/>
              <a:t> </a:t>
            </a:r>
            <a:r>
              <a:rPr lang="fi-FI" sz="2000" dirty="0" err="1" smtClean="0"/>
              <a:t>by</a:t>
            </a:r>
            <a:r>
              <a:rPr lang="fi-FI" sz="2000" dirty="0" smtClean="0"/>
              <a:t> </a:t>
            </a:r>
            <a:r>
              <a:rPr lang="fi-FI" sz="2000" dirty="0" err="1" smtClean="0"/>
              <a:t>applying</a:t>
            </a:r>
            <a:r>
              <a:rPr lang="fi-FI" sz="2000" dirty="0" smtClean="0"/>
              <a:t> </a:t>
            </a:r>
            <a:r>
              <a:rPr lang="fi-FI" sz="2000" dirty="0" err="1"/>
              <a:t>A</a:t>
            </a:r>
            <a:r>
              <a:rPr lang="fi-FI" sz="2000" dirty="0" err="1" smtClean="0"/>
              <a:t>cceptance</a:t>
            </a:r>
            <a:r>
              <a:rPr lang="fi-FI" sz="2000" dirty="0" smtClean="0"/>
              <a:t> and </a:t>
            </a:r>
            <a:r>
              <a:rPr lang="fi-FI" sz="2000" dirty="0" err="1" smtClean="0"/>
              <a:t>Commintment</a:t>
            </a:r>
            <a:r>
              <a:rPr lang="fi-FI" sz="2000" dirty="0" smtClean="0"/>
              <a:t> </a:t>
            </a:r>
            <a:r>
              <a:rPr lang="fi-FI" sz="2000" dirty="0" err="1" smtClean="0"/>
              <a:t>Therapy</a:t>
            </a:r>
            <a:r>
              <a:rPr lang="fi-FI" sz="2000" dirty="0" smtClean="0"/>
              <a:t>.</a:t>
            </a:r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860168"/>
            <a:ext cx="4392488" cy="2922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771800" y="5814088"/>
            <a:ext cx="3754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Picture KKI-Program: Studio Juha </a:t>
            </a:r>
            <a:r>
              <a:rPr lang="fi-FI" dirty="0" err="1"/>
              <a:t>Sorri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24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900" dirty="0"/>
              <a:t>This study aimed to investigate the effectiveness of the feedback only (FB) versus the combination of acceptance- and commitment-based group intervention, including self-monitoring of physical activity and feedback (ACT+FB)    </a:t>
            </a:r>
          </a:p>
          <a:p>
            <a:pPr marL="0" indent="0">
              <a:buNone/>
            </a:pPr>
            <a:r>
              <a:rPr lang="en-GB" sz="1900" dirty="0"/>
              <a:t>	1) on physical activity </a:t>
            </a:r>
          </a:p>
          <a:p>
            <a:pPr marL="0" indent="0">
              <a:buNone/>
            </a:pPr>
            <a:r>
              <a:rPr lang="en-GB" sz="1900" dirty="0"/>
              <a:t>	2) on the cognitions related to </a:t>
            </a:r>
            <a:r>
              <a:rPr lang="en-GB" sz="1900" dirty="0" smtClean="0"/>
              <a:t>exercise </a:t>
            </a:r>
            <a:r>
              <a:rPr lang="en-GB" sz="1900" dirty="0"/>
              <a:t>and physical 	activity among physically inactive adults</a:t>
            </a:r>
            <a:r>
              <a:rPr lang="en-GB" sz="1900" dirty="0" smtClean="0"/>
              <a:t>.</a:t>
            </a:r>
          </a:p>
          <a:p>
            <a:pPr marL="0" indent="0">
              <a:buNone/>
            </a:pPr>
            <a:r>
              <a:rPr lang="en-GB" sz="1900" dirty="0" smtClean="0"/>
              <a:t> </a:t>
            </a:r>
            <a:endParaRPr lang="en-GB" sz="1900" dirty="0"/>
          </a:p>
          <a:p>
            <a:r>
              <a:rPr lang="en-GB" sz="1900" dirty="0"/>
              <a:t>A further aim was to explore the stability of individual changes in physical activity between the groups.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760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		                   </a:t>
            </a:r>
            <a:endParaRPr lang="fi-FI" b="1" dirty="0"/>
          </a:p>
        </p:txBody>
      </p:sp>
      <p:sp>
        <p:nvSpPr>
          <p:cNvPr id="4" name="Suorakulmio 3"/>
          <p:cNvSpPr/>
          <p:nvPr/>
        </p:nvSpPr>
        <p:spPr>
          <a:xfrm>
            <a:off x="3280110" y="274144"/>
            <a:ext cx="1964545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fi-FI" sz="1600" dirty="0" err="1"/>
              <a:t>Eligible</a:t>
            </a:r>
            <a:r>
              <a:rPr lang="fi-FI" sz="1600" dirty="0"/>
              <a:t> </a:t>
            </a:r>
            <a:r>
              <a:rPr lang="fi-FI" sz="1600" dirty="0" err="1" smtClean="0"/>
              <a:t>participants</a:t>
            </a:r>
            <a:r>
              <a:rPr lang="fi-FI" sz="1600" dirty="0" smtClean="0"/>
              <a:t> (</a:t>
            </a:r>
            <a:r>
              <a:rPr lang="fi-FI" sz="1600" dirty="0"/>
              <a:t>N=138</a:t>
            </a:r>
            <a:r>
              <a:rPr lang="fi-FI" sz="1600" dirty="0" smtClean="0"/>
              <a:t>)</a:t>
            </a:r>
            <a:endParaRPr lang="fi-FI" sz="1600" dirty="0"/>
          </a:p>
        </p:txBody>
      </p:sp>
      <p:sp>
        <p:nvSpPr>
          <p:cNvPr id="5" name="Suorakulmio 4"/>
          <p:cNvSpPr/>
          <p:nvPr/>
        </p:nvSpPr>
        <p:spPr>
          <a:xfrm>
            <a:off x="3286910" y="1443741"/>
            <a:ext cx="200026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 err="1"/>
              <a:t>Randomization</a:t>
            </a:r>
            <a:endParaRPr lang="fi-FI" sz="1600" dirty="0"/>
          </a:p>
          <a:p>
            <a:pPr algn="ctr"/>
            <a:endParaRPr lang="fi-FI" sz="1600" dirty="0"/>
          </a:p>
        </p:txBody>
      </p:sp>
      <p:sp>
        <p:nvSpPr>
          <p:cNvPr id="6" name="Suorakulmio 5"/>
          <p:cNvSpPr/>
          <p:nvPr/>
        </p:nvSpPr>
        <p:spPr>
          <a:xfrm>
            <a:off x="2195736" y="2399024"/>
            <a:ext cx="1872208" cy="863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 smtClean="0"/>
              <a:t> Feedback </a:t>
            </a:r>
            <a:r>
              <a:rPr lang="fi-FI" sz="1600" dirty="0" err="1" smtClean="0"/>
              <a:t>group</a:t>
            </a:r>
            <a:r>
              <a:rPr lang="fi-FI" sz="1600" dirty="0" smtClean="0"/>
              <a:t>, FB </a:t>
            </a:r>
          </a:p>
          <a:p>
            <a:pPr algn="ctr"/>
            <a:r>
              <a:rPr lang="fi-FI" sz="1600" dirty="0" smtClean="0"/>
              <a:t>(N=69)</a:t>
            </a:r>
          </a:p>
        </p:txBody>
      </p:sp>
      <p:sp>
        <p:nvSpPr>
          <p:cNvPr id="7" name="Suorakulmio 6"/>
          <p:cNvSpPr/>
          <p:nvPr/>
        </p:nvSpPr>
        <p:spPr>
          <a:xfrm>
            <a:off x="4427984" y="2390392"/>
            <a:ext cx="2232248" cy="895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 err="1" smtClean="0"/>
              <a:t>Acceptance</a:t>
            </a:r>
            <a:r>
              <a:rPr lang="fi-FI" sz="1600" dirty="0" smtClean="0"/>
              <a:t> </a:t>
            </a:r>
          </a:p>
          <a:p>
            <a:pPr algn="ctr"/>
            <a:r>
              <a:rPr lang="fi-FI" sz="1600" dirty="0" smtClean="0"/>
              <a:t>and </a:t>
            </a:r>
            <a:r>
              <a:rPr lang="fi-FI" sz="1600" dirty="0" err="1" smtClean="0"/>
              <a:t>Commitment</a:t>
            </a:r>
            <a:r>
              <a:rPr lang="fi-FI" sz="1600" dirty="0" smtClean="0"/>
              <a:t> </a:t>
            </a:r>
            <a:r>
              <a:rPr lang="fi-FI" sz="1600" dirty="0" err="1" smtClean="0"/>
              <a:t>based</a:t>
            </a:r>
            <a:r>
              <a:rPr lang="fi-FI" sz="1600" dirty="0" smtClean="0"/>
              <a:t> </a:t>
            </a:r>
            <a:r>
              <a:rPr lang="fi-FI" sz="1600" dirty="0" err="1" smtClean="0"/>
              <a:t>group</a:t>
            </a:r>
            <a:r>
              <a:rPr lang="fi-FI" sz="1600" dirty="0" smtClean="0"/>
              <a:t>, ACT+FB (N=69)</a:t>
            </a:r>
            <a:endParaRPr lang="fi-FI" sz="1600" dirty="0"/>
          </a:p>
        </p:txBody>
      </p:sp>
      <p:cxnSp>
        <p:nvCxnSpPr>
          <p:cNvPr id="9" name="Suora nuoliyhdysviiva 8"/>
          <p:cNvCxnSpPr/>
          <p:nvPr/>
        </p:nvCxnSpPr>
        <p:spPr>
          <a:xfrm rot="5400000">
            <a:off x="4068499" y="1241546"/>
            <a:ext cx="35719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nuoliyhdysviiva 10"/>
          <p:cNvCxnSpPr/>
          <p:nvPr/>
        </p:nvCxnSpPr>
        <p:spPr>
          <a:xfrm rot="5400000">
            <a:off x="3458095" y="2194406"/>
            <a:ext cx="35719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nuoliyhdysviiva 12"/>
          <p:cNvCxnSpPr/>
          <p:nvPr/>
        </p:nvCxnSpPr>
        <p:spPr>
          <a:xfrm rot="5400000">
            <a:off x="4898255" y="2169166"/>
            <a:ext cx="35719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orakulmio 11"/>
          <p:cNvSpPr/>
          <p:nvPr/>
        </p:nvSpPr>
        <p:spPr>
          <a:xfrm>
            <a:off x="4427984" y="4405818"/>
            <a:ext cx="2232248" cy="793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 smtClean="0"/>
              <a:t>6 </a:t>
            </a:r>
            <a:r>
              <a:rPr lang="fi-FI" sz="1600" dirty="0" err="1" smtClean="0"/>
              <a:t>group</a:t>
            </a:r>
            <a:r>
              <a:rPr lang="fi-FI" sz="1600" dirty="0" smtClean="0"/>
              <a:t> </a:t>
            </a:r>
            <a:r>
              <a:rPr lang="fi-FI" sz="1600" dirty="0" err="1" smtClean="0"/>
              <a:t>sessions</a:t>
            </a:r>
            <a:r>
              <a:rPr lang="fi-FI" sz="1600" dirty="0" smtClean="0"/>
              <a:t> </a:t>
            </a:r>
            <a:endParaRPr lang="fi-FI" sz="1600" dirty="0"/>
          </a:p>
        </p:txBody>
      </p:sp>
      <p:sp>
        <p:nvSpPr>
          <p:cNvPr id="14" name="Suorakulmio 13"/>
          <p:cNvSpPr/>
          <p:nvPr/>
        </p:nvSpPr>
        <p:spPr>
          <a:xfrm>
            <a:off x="4427984" y="5488032"/>
            <a:ext cx="2232248" cy="6791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 smtClean="0"/>
              <a:t>3 and 6 </a:t>
            </a:r>
            <a:r>
              <a:rPr lang="fi-FI" sz="1600" dirty="0" err="1" smtClean="0"/>
              <a:t>month</a:t>
            </a:r>
            <a:r>
              <a:rPr lang="fi-FI" sz="1600" dirty="0" smtClean="0"/>
              <a:t> </a:t>
            </a:r>
          </a:p>
          <a:p>
            <a:pPr algn="ctr"/>
            <a:r>
              <a:rPr lang="fi-FI" sz="1600" dirty="0" err="1" smtClean="0"/>
              <a:t>follow-up</a:t>
            </a:r>
            <a:endParaRPr lang="fi-FI" sz="1600" dirty="0"/>
          </a:p>
        </p:txBody>
      </p:sp>
      <p:cxnSp>
        <p:nvCxnSpPr>
          <p:cNvPr id="19" name="Suora nuoliyhdysviiva 18"/>
          <p:cNvCxnSpPr/>
          <p:nvPr/>
        </p:nvCxnSpPr>
        <p:spPr>
          <a:xfrm flipH="1">
            <a:off x="5410083" y="4149080"/>
            <a:ext cx="3994" cy="25673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uorakulmio 39"/>
          <p:cNvSpPr/>
          <p:nvPr/>
        </p:nvSpPr>
        <p:spPr>
          <a:xfrm>
            <a:off x="2195736" y="3577294"/>
            <a:ext cx="1872208" cy="5717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/>
              <a:t>Baseline measurements</a:t>
            </a:r>
            <a:endParaRPr lang="fi-FI" sz="1600" dirty="0"/>
          </a:p>
        </p:txBody>
      </p:sp>
      <p:sp>
        <p:nvSpPr>
          <p:cNvPr id="41" name="Suorakulmio 40"/>
          <p:cNvSpPr/>
          <p:nvPr/>
        </p:nvSpPr>
        <p:spPr>
          <a:xfrm>
            <a:off x="4427984" y="3585938"/>
            <a:ext cx="2232248" cy="563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 err="1" smtClean="0"/>
              <a:t>Baseline</a:t>
            </a:r>
            <a:r>
              <a:rPr lang="fi-FI" sz="1600" dirty="0" smtClean="0"/>
              <a:t> </a:t>
            </a:r>
            <a:r>
              <a:rPr lang="fi-FI" sz="1600" dirty="0" err="1" smtClean="0"/>
              <a:t>measurements</a:t>
            </a:r>
            <a:endParaRPr lang="fi-FI" sz="1600" dirty="0"/>
          </a:p>
        </p:txBody>
      </p:sp>
      <p:cxnSp>
        <p:nvCxnSpPr>
          <p:cNvPr id="45" name="Suora nuoliyhdysviiva 44"/>
          <p:cNvCxnSpPr/>
          <p:nvPr/>
        </p:nvCxnSpPr>
        <p:spPr>
          <a:xfrm rot="5400000">
            <a:off x="3143241" y="3403953"/>
            <a:ext cx="28575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uora nuoliyhdysviiva 79"/>
          <p:cNvCxnSpPr/>
          <p:nvPr/>
        </p:nvCxnSpPr>
        <p:spPr>
          <a:xfrm rot="5400000">
            <a:off x="5274062" y="5344362"/>
            <a:ext cx="285752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uora nuoliyhdysviiva 44"/>
          <p:cNvCxnSpPr/>
          <p:nvPr/>
        </p:nvCxnSpPr>
        <p:spPr>
          <a:xfrm rot="5400000">
            <a:off x="5241221" y="3442269"/>
            <a:ext cx="28575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uorakulmio 13"/>
          <p:cNvSpPr>
            <a:spLocks noGrp="1"/>
          </p:cNvSpPr>
          <p:nvPr>
            <p:ph idx="1"/>
          </p:nvPr>
        </p:nvSpPr>
        <p:spPr>
          <a:xfrm>
            <a:off x="2195736" y="5488033"/>
            <a:ext cx="2000497" cy="6791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fi-FI" sz="1600" dirty="0" smtClean="0"/>
              <a:t>3 and 6 </a:t>
            </a:r>
            <a:r>
              <a:rPr lang="fi-FI" sz="1600" dirty="0" err="1" smtClean="0"/>
              <a:t>month</a:t>
            </a:r>
            <a:r>
              <a:rPr lang="fi-FI" sz="1600" dirty="0" smtClean="0"/>
              <a:t> </a:t>
            </a:r>
            <a:r>
              <a:rPr lang="fi-FI" sz="1600" dirty="0" err="1" smtClean="0"/>
              <a:t>follow-up</a:t>
            </a:r>
            <a:endParaRPr lang="fi-FI" sz="16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280110" y="4149080"/>
            <a:ext cx="6800" cy="132226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18" y="2296602"/>
            <a:ext cx="3727734" cy="2092466"/>
          </a:xfrm>
          <a:prstGeom prst="rect">
            <a:avLst/>
          </a:prstGeom>
        </p:spPr>
      </p:pic>
      <p:pic>
        <p:nvPicPr>
          <p:cNvPr id="4" name="Content Placeholder 3" descr="työkirj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-600000">
            <a:off x="5012625" y="2591858"/>
            <a:ext cx="3739199" cy="2669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Interventions</a:t>
            </a:r>
            <a:r>
              <a:rPr lang="en-US" sz="2400" b="1" dirty="0"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b="1" dirty="0"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4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1239" y="1484784"/>
            <a:ext cx="4038600" cy="4525963"/>
          </a:xfrm>
        </p:spPr>
        <p:txBody>
          <a:bodyPr>
            <a:normAutofit/>
          </a:bodyPr>
          <a:lstStyle/>
          <a:p>
            <a:r>
              <a:rPr lang="en-US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Feedback group, FB</a:t>
            </a:r>
          </a:p>
          <a:p>
            <a:pPr marL="0" indent="0">
              <a:buNone/>
            </a:pPr>
            <a:endParaRPr lang="en-US" sz="1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fi-FI" sz="2000" dirty="0"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lang="en-US" sz="1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18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1800" dirty="0"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88024" y="1432838"/>
            <a:ext cx="4038600" cy="4525963"/>
          </a:xfrm>
        </p:spPr>
        <p:txBody>
          <a:bodyPr>
            <a:normAutofit/>
          </a:bodyPr>
          <a:lstStyle/>
          <a:p>
            <a:r>
              <a:rPr lang="en-US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1800" dirty="0">
                <a:ea typeface="Verdana" panose="020B0604030504040204" pitchFamily="34" charset="0"/>
                <a:cs typeface="Verdana" panose="020B0604030504040204" pitchFamily="34" charset="0"/>
              </a:rPr>
              <a:t>Acceptance and Commitment-based group, </a:t>
            </a:r>
            <a:r>
              <a:rPr lang="en-US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>ACT+FB</a:t>
            </a:r>
            <a:endParaRPr lang="fi-FI" sz="1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0">
            <a:off x="1554015" y="4291311"/>
            <a:ext cx="3604709" cy="204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2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634082"/>
          </a:xfrm>
        </p:spPr>
        <p:txBody>
          <a:bodyPr>
            <a:normAutofit/>
          </a:bodyPr>
          <a:lstStyle/>
          <a:p>
            <a:r>
              <a:rPr lang="fi-FI" sz="2400" dirty="0" smtClean="0"/>
              <a:t>Content of </a:t>
            </a:r>
            <a:r>
              <a:rPr lang="fi-FI" sz="2400" dirty="0" err="1" smtClean="0"/>
              <a:t>the</a:t>
            </a:r>
            <a:r>
              <a:rPr lang="fi-FI" sz="2400" dirty="0" smtClean="0"/>
              <a:t> 6 </a:t>
            </a:r>
            <a:r>
              <a:rPr lang="fi-FI" sz="2400" dirty="0" err="1" smtClean="0"/>
              <a:t>group</a:t>
            </a:r>
            <a:r>
              <a:rPr lang="fi-FI" sz="2400" dirty="0" smtClean="0"/>
              <a:t> </a:t>
            </a:r>
            <a:r>
              <a:rPr lang="fi-FI" sz="2400" dirty="0" err="1" smtClean="0"/>
              <a:t>sessions</a:t>
            </a:r>
            <a:r>
              <a:rPr lang="fi-FI" sz="2400" dirty="0" smtClean="0"/>
              <a:t> in ACT+FB </a:t>
            </a:r>
            <a:r>
              <a:rPr lang="fi-FI" sz="2400" dirty="0" err="1" smtClean="0"/>
              <a:t>group</a:t>
            </a:r>
            <a:endParaRPr lang="fi-FI" sz="24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sz="2800" dirty="0"/>
          </a:p>
          <a:p>
            <a:pPr marL="0" indent="0">
              <a:buNone/>
            </a:pPr>
            <a:endParaRPr lang="fi-FI" sz="28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71472" y="1428736"/>
          <a:ext cx="8064896" cy="48555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3820"/>
                <a:gridCol w="4461076"/>
              </a:tblGrid>
              <a:tr h="395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Topics/session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Aim/the key points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680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 </a:t>
                      </a:r>
                      <a:r>
                        <a:rPr lang="en-US" sz="1600" dirty="0" smtClean="0">
                          <a:effectLst/>
                        </a:rPr>
                        <a:t>Health Behavior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effectLst/>
                        </a:rPr>
                        <a:t> what are</a:t>
                      </a:r>
                      <a:r>
                        <a:rPr lang="en-US" sz="1400" baseline="0" dirty="0" smtClean="0">
                          <a:effectLst/>
                        </a:rPr>
                        <a:t> the factors that </a:t>
                      </a:r>
                      <a:r>
                        <a:rPr lang="en-US" sz="1400" dirty="0" smtClean="0">
                          <a:effectLst/>
                        </a:rPr>
                        <a:t>affect </a:t>
                      </a:r>
                      <a:r>
                        <a:rPr lang="en-US" sz="1400" dirty="0">
                          <a:effectLst/>
                        </a:rPr>
                        <a:t>my health </a:t>
                      </a:r>
                      <a:r>
                        <a:rPr lang="en-US" sz="1400" dirty="0" smtClean="0">
                          <a:effectLst/>
                        </a:rPr>
                        <a:t>behavior/wellbeing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695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2. </a:t>
                      </a:r>
                      <a:r>
                        <a:rPr lang="en-US" sz="1600" dirty="0" smtClean="0">
                          <a:effectLst/>
                        </a:rPr>
                        <a:t>Values </a:t>
                      </a:r>
                      <a:r>
                        <a:rPr lang="en-US" sz="1600" dirty="0">
                          <a:effectLst/>
                        </a:rPr>
                        <a:t>and important things in the </a:t>
                      </a:r>
                      <a:r>
                        <a:rPr lang="en-US" sz="1600" dirty="0" smtClean="0">
                          <a:effectLst/>
                        </a:rPr>
                        <a:t>life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effectLst/>
                        </a:rPr>
                        <a:t>What are important values</a:t>
                      </a:r>
                      <a:r>
                        <a:rPr lang="en-US" sz="1400" baseline="0" dirty="0" smtClean="0">
                          <a:effectLst/>
                        </a:rPr>
                        <a:t> for me?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effectLst/>
                        </a:rPr>
                        <a:t>Am I living/behaving according to my values? 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779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3. Value </a:t>
                      </a:r>
                      <a:r>
                        <a:rPr lang="en-US" sz="1600" dirty="0">
                          <a:effectLst/>
                        </a:rPr>
                        <a:t>based actions and </a:t>
                      </a:r>
                      <a:r>
                        <a:rPr lang="en-US" sz="1600" dirty="0" smtClean="0">
                          <a:effectLst/>
                        </a:rPr>
                        <a:t> working with the barriers  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to define specific </a:t>
                      </a:r>
                      <a:r>
                        <a:rPr lang="en-US" sz="1400" dirty="0" smtClean="0">
                          <a:effectLst/>
                        </a:rPr>
                        <a:t>goals and actions in </a:t>
                      </a:r>
                      <a:r>
                        <a:rPr lang="en-US" sz="1400" dirty="0">
                          <a:effectLst/>
                        </a:rPr>
                        <a:t>the service of valued </a:t>
                      </a:r>
                      <a:r>
                        <a:rPr lang="en-US" sz="1400" dirty="0" smtClean="0">
                          <a:effectLst/>
                        </a:rPr>
                        <a:t>behavior.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effectLst/>
                        </a:rPr>
                        <a:t>What kind of subjective barriers or explanations I have related to physical activity?  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7242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4. </a:t>
                      </a:r>
                      <a:r>
                        <a:rPr lang="en-US" sz="1600" dirty="0" smtClean="0">
                          <a:effectLst/>
                        </a:rPr>
                        <a:t>Living </a:t>
                      </a:r>
                      <a:r>
                        <a:rPr lang="en-US" sz="1600" dirty="0">
                          <a:effectLst/>
                        </a:rPr>
                        <a:t>in the present moment </a:t>
                      </a:r>
                      <a:r>
                        <a:rPr lang="en-US" sz="1600" dirty="0" smtClean="0">
                          <a:effectLst/>
                        </a:rPr>
                        <a:t>and</a:t>
                      </a:r>
                      <a:r>
                        <a:rPr lang="en-US" sz="1600" baseline="0" dirty="0" smtClean="0">
                          <a:effectLst/>
                        </a:rPr>
                        <a:t> mindfulness-skills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effectLst/>
                        </a:rPr>
                        <a:t>how </a:t>
                      </a:r>
                      <a:r>
                        <a:rPr lang="en-US" sz="1400" dirty="0">
                          <a:effectLst/>
                        </a:rPr>
                        <a:t>to contact the present moment </a:t>
                      </a:r>
                      <a:endParaRPr lang="en-US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effectLst/>
                        </a:rPr>
                        <a:t>how </a:t>
                      </a:r>
                      <a:r>
                        <a:rPr lang="en-US" sz="1400" dirty="0">
                          <a:effectLst/>
                        </a:rPr>
                        <a:t>to use </a:t>
                      </a:r>
                      <a:r>
                        <a:rPr lang="en-US" sz="1400" dirty="0" smtClean="0">
                          <a:effectLst/>
                        </a:rPr>
                        <a:t>mindfulness-skills </a:t>
                      </a:r>
                      <a:r>
                        <a:rPr lang="en-US" sz="1400" dirty="0">
                          <a:effectLst/>
                        </a:rPr>
                        <a:t>in </a:t>
                      </a:r>
                      <a:r>
                        <a:rPr lang="en-US" sz="1400" dirty="0" smtClean="0">
                          <a:effectLst/>
                        </a:rPr>
                        <a:t>order</a:t>
                      </a:r>
                      <a:r>
                        <a:rPr lang="en-US" sz="1400" baseline="0" dirty="0" smtClean="0">
                          <a:effectLst/>
                        </a:rPr>
                        <a:t> to be more aware of own behavior in the everyday life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613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5. </a:t>
                      </a:r>
                      <a:r>
                        <a:rPr lang="en-US" sz="1600" dirty="0" smtClean="0">
                          <a:effectLst/>
                        </a:rPr>
                        <a:t>Self </a:t>
                      </a:r>
                      <a:r>
                        <a:rPr lang="en-US" sz="1600" dirty="0">
                          <a:effectLst/>
                        </a:rPr>
                        <a:t>as a physical activity </a:t>
                      </a:r>
                      <a:r>
                        <a:rPr lang="en-US" sz="1600" dirty="0" smtClean="0">
                          <a:effectLst/>
                        </a:rPr>
                        <a:t>context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and </a:t>
                      </a:r>
                      <a:r>
                        <a:rPr lang="en-US" sz="1600" dirty="0">
                          <a:effectLst/>
                        </a:rPr>
                        <a:t>social </a:t>
                      </a:r>
                      <a:r>
                        <a:rPr lang="en-US" sz="1600" dirty="0" smtClean="0">
                          <a:effectLst/>
                        </a:rPr>
                        <a:t>support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effectLst/>
                        </a:rPr>
                        <a:t>how </a:t>
                      </a:r>
                      <a:r>
                        <a:rPr lang="en-US" sz="1400" dirty="0">
                          <a:effectLst/>
                        </a:rPr>
                        <a:t>you see yourself and how </a:t>
                      </a:r>
                      <a:r>
                        <a:rPr lang="en-US" sz="1400" dirty="0" smtClean="0">
                          <a:effectLst/>
                        </a:rPr>
                        <a:t>that </a:t>
                      </a:r>
                      <a:r>
                        <a:rPr lang="en-US" sz="1400" dirty="0">
                          <a:effectLst/>
                        </a:rPr>
                        <a:t>affects </a:t>
                      </a:r>
                      <a:r>
                        <a:rPr lang="en-US" sz="1400" dirty="0" smtClean="0">
                          <a:effectLst/>
                        </a:rPr>
                        <a:t>to your behavior 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753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6. </a:t>
                      </a:r>
                      <a:r>
                        <a:rPr lang="en-US" sz="1600" dirty="0" smtClean="0">
                          <a:effectLst/>
                        </a:rPr>
                        <a:t>Flexibly forward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to </a:t>
                      </a:r>
                      <a:r>
                        <a:rPr lang="en-US" sz="1400" dirty="0" smtClean="0">
                          <a:effectLst/>
                        </a:rPr>
                        <a:t>re-evaluate </a:t>
                      </a:r>
                      <a:r>
                        <a:rPr lang="en-US" sz="1400" dirty="0">
                          <a:effectLst/>
                        </a:rPr>
                        <a:t>the learning process, set goals and </a:t>
                      </a:r>
                      <a:r>
                        <a:rPr lang="en-US" sz="1400" dirty="0" smtClean="0">
                          <a:effectLst/>
                        </a:rPr>
                        <a:t>values.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effectLst/>
                        </a:rPr>
                        <a:t>Can I be more flexible related to my physically active lifestyle?  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00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7385" y="48896"/>
            <a:ext cx="8229600" cy="1143000"/>
          </a:xfrm>
        </p:spPr>
        <p:txBody>
          <a:bodyPr>
            <a:noAutofit/>
          </a:bodyPr>
          <a:lstStyle/>
          <a:p>
            <a:r>
              <a:rPr lang="fi-FI" sz="2400" b="1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Measurements</a:t>
            </a:r>
            <a:endParaRPr lang="fi-FI" sz="24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884264"/>
            <a:ext cx="3385167" cy="2843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11560" y="1490095"/>
            <a:ext cx="45365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fi-FI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Physical</a:t>
            </a:r>
            <a:r>
              <a:rPr lang="fi-FI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activity</a:t>
            </a:r>
            <a:r>
              <a:rPr lang="fi-F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fi-FI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ActiGraf</a:t>
            </a:r>
            <a:r>
              <a:rPr lang="fi-F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Health </a:t>
            </a:r>
            <a:r>
              <a:rPr lang="fi-FI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enhancing</a:t>
            </a:r>
            <a:r>
              <a:rPr lang="fi-F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physical</a:t>
            </a:r>
            <a:r>
              <a:rPr lang="fi-F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activity</a:t>
            </a:r>
            <a:r>
              <a:rPr lang="fi-F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HEPA-</a:t>
            </a:r>
            <a:r>
              <a:rPr lang="fi-FI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time</a:t>
            </a:r>
            <a:endParaRPr lang="fi-FI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Moderate</a:t>
            </a:r>
            <a:r>
              <a:rPr lang="fi-F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-to-</a:t>
            </a:r>
            <a:r>
              <a:rPr lang="fi-FI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vigorous</a:t>
            </a:r>
            <a:r>
              <a:rPr lang="fi-F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physical</a:t>
            </a:r>
            <a:r>
              <a:rPr lang="fi-F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activity</a:t>
            </a:r>
            <a:r>
              <a:rPr lang="fi-F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MVPA-</a:t>
            </a:r>
            <a:r>
              <a:rPr lang="fi-FI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time</a:t>
            </a:r>
            <a:endParaRPr lang="fi-FI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i-F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fi-FI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Self-reported</a:t>
            </a:r>
            <a:r>
              <a:rPr lang="fi-F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physical</a:t>
            </a:r>
            <a:r>
              <a:rPr lang="fi-F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activity</a:t>
            </a:r>
            <a:r>
              <a:rPr lang="fi-F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fi-FI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6541" y="5229200"/>
            <a:ext cx="4267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fi-FI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fi-F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Depression</a:t>
            </a:r>
            <a:r>
              <a:rPr lang="fi-F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Beck´s</a:t>
            </a:r>
            <a:r>
              <a:rPr lang="fi-F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Depression Inventory, BDI-II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6541" y="3501008"/>
            <a:ext cx="86577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fi-FI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fi-F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Cognitions</a:t>
            </a:r>
            <a:r>
              <a:rPr lang="fi-FI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fi-FI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physical</a:t>
            </a:r>
            <a:r>
              <a:rPr lang="fi-FI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activity</a:t>
            </a:r>
            <a:r>
              <a:rPr lang="fi-FI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fi-FI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exercise</a:t>
            </a:r>
            <a:r>
              <a:rPr lang="fi-F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Adoption </a:t>
            </a:r>
            <a:r>
              <a:rPr lang="fi-FI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self-efficacy</a:t>
            </a:r>
            <a:endParaRPr lang="fi-FI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Self-efficacy</a:t>
            </a:r>
            <a:r>
              <a:rPr lang="fi-F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related</a:t>
            </a:r>
            <a:r>
              <a:rPr lang="fi-F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fi-FI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barriers</a:t>
            </a:r>
            <a:r>
              <a:rPr lang="fi-F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Action and </a:t>
            </a:r>
            <a:r>
              <a:rPr lang="fi-FI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coping</a:t>
            </a:r>
            <a:r>
              <a:rPr lang="fi-F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planning</a:t>
            </a:r>
            <a:endParaRPr lang="fi-FI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Acceptance</a:t>
            </a:r>
            <a:r>
              <a:rPr lang="fi-F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fi-FI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psychological</a:t>
            </a:r>
            <a:r>
              <a:rPr lang="fi-F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fi-FI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physical</a:t>
            </a:r>
            <a:r>
              <a:rPr lang="fi-F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discomfort</a:t>
            </a:r>
            <a:r>
              <a:rPr lang="fi-F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related</a:t>
            </a:r>
            <a:r>
              <a:rPr lang="fi-F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fi-FI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physical</a:t>
            </a:r>
            <a:r>
              <a:rPr lang="fi-F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activity</a:t>
            </a:r>
            <a:endParaRPr lang="fi-FI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i-F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(PA-AAQ)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72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KES-pohj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ikes pohja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IK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LIKES-pohja</Template>
  <TotalTime>6516</TotalTime>
  <Words>1129</Words>
  <Application>Microsoft Office PowerPoint</Application>
  <PresentationFormat>On-screen Show (4:3)</PresentationFormat>
  <Paragraphs>223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LIKES-pohja</vt:lpstr>
      <vt:lpstr>likes pohjaTheme1</vt:lpstr>
      <vt:lpstr>LIKES</vt:lpstr>
      <vt:lpstr>Towards a physically more active lifestyle  based on one´s own values: the results of a randomized controlled trial  among physically inactive adults </vt:lpstr>
      <vt:lpstr>Introduction</vt:lpstr>
      <vt:lpstr>PowerPoint Presentation</vt:lpstr>
      <vt:lpstr>Aim of the study</vt:lpstr>
      <vt:lpstr>PowerPoint Presentation</vt:lpstr>
      <vt:lpstr>                     </vt:lpstr>
      <vt:lpstr>Interventions </vt:lpstr>
      <vt:lpstr>Content of the 6 group sessions in ACT+FB group</vt:lpstr>
      <vt:lpstr>Measurements</vt:lpstr>
      <vt:lpstr>Statistical analysis</vt:lpstr>
      <vt:lpstr>PowerPoint Presentation</vt:lpstr>
      <vt:lpstr>Results: Physical activity </vt:lpstr>
      <vt:lpstr>Results: Cognitions related to physical activity and exercise</vt:lpstr>
      <vt:lpstr>Results: Stability in physical activity behaviour</vt:lpstr>
      <vt:lpstr>Results: Physical activity behavior among  non-depressed participants (BDI-II&lt;14)  (FB: n=53; ACT+FB: n=48) </vt:lpstr>
      <vt:lpstr>PowerPoint Presentation</vt:lpstr>
      <vt:lpstr>Conclusions</vt:lpstr>
      <vt:lpstr>Conclusions</vt:lpstr>
      <vt:lpstr>PowerPoint Presentation</vt:lpstr>
    </vt:vector>
  </TitlesOfParts>
  <Company>LIKES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Kangasniemi Anu</dc:creator>
  <cp:lastModifiedBy>Emily</cp:lastModifiedBy>
  <cp:revision>215</cp:revision>
  <cp:lastPrinted>2013-11-14T12:59:22Z</cp:lastPrinted>
  <dcterms:created xsi:type="dcterms:W3CDTF">2013-09-24T06:39:17Z</dcterms:created>
  <dcterms:modified xsi:type="dcterms:W3CDTF">2014-06-25T18:52:01Z</dcterms:modified>
</cp:coreProperties>
</file>